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56" r:id="rId2"/>
    <p:sldId id="357" r:id="rId3"/>
    <p:sldId id="257" r:id="rId4"/>
    <p:sldId id="298" r:id="rId5"/>
    <p:sldId id="259" r:id="rId6"/>
    <p:sldId id="280" r:id="rId7"/>
    <p:sldId id="260" r:id="rId8"/>
    <p:sldId id="281" r:id="rId9"/>
    <p:sldId id="279" r:id="rId10"/>
    <p:sldId id="258" r:id="rId11"/>
    <p:sldId id="284" r:id="rId12"/>
    <p:sldId id="282" r:id="rId13"/>
    <p:sldId id="290" r:id="rId14"/>
    <p:sldId id="291" r:id="rId15"/>
    <p:sldId id="293" r:id="rId16"/>
    <p:sldId id="299" r:id="rId17"/>
    <p:sldId id="343" r:id="rId18"/>
    <p:sldId id="295" r:id="rId19"/>
    <p:sldId id="294" r:id="rId20"/>
    <p:sldId id="300" r:id="rId21"/>
    <p:sldId id="341" r:id="rId22"/>
    <p:sldId id="355" r:id="rId23"/>
    <p:sldId id="350" r:id="rId24"/>
    <p:sldId id="351" r:id="rId25"/>
    <p:sldId id="352" r:id="rId26"/>
    <p:sldId id="353" r:id="rId27"/>
    <p:sldId id="354" r:id="rId28"/>
    <p:sldId id="344" r:id="rId29"/>
    <p:sldId id="288" r:id="rId30"/>
    <p:sldId id="287" r:id="rId31"/>
    <p:sldId id="261" r:id="rId32"/>
    <p:sldId id="262" r:id="rId33"/>
    <p:sldId id="356" r:id="rId34"/>
    <p:sldId id="266" r:id="rId35"/>
    <p:sldId id="301" r:id="rId36"/>
    <p:sldId id="347" r:id="rId37"/>
    <p:sldId id="297" r:id="rId38"/>
    <p:sldId id="263" r:id="rId39"/>
    <p:sldId id="264" r:id="rId40"/>
    <p:sldId id="265" r:id="rId41"/>
    <p:sldId id="302" r:id="rId42"/>
    <p:sldId id="268" r:id="rId43"/>
    <p:sldId id="270" r:id="rId44"/>
    <p:sldId id="310" r:id="rId45"/>
    <p:sldId id="34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6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409712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282744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256169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411815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2532176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345806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8ED44C6-B28A-48DF-9AF2-2B9579F31900}"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20075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8ED44C6-B28A-48DF-9AF2-2B9579F31900}"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90916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254887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191139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E98E9D7-389C-4EF2-974D-1E2900F9D726}" type="datetimeFigureOut">
              <a:rPr lang="zh-CN" altLang="en-US" smtClean="0"/>
              <a:t>2018/10/29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69221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E98E9D7-389C-4EF2-974D-1E2900F9D726}" type="datetimeFigureOut">
              <a:rPr lang="zh-CN" altLang="en-US" smtClean="0"/>
              <a:t>2018/10/29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39048719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3EDD119B-6BFA-4C3F-90CE-97DAFD604E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9">
            <a:extLst>
              <a:ext uri="{FF2B5EF4-FFF2-40B4-BE49-F238E27FC236}">
                <a16:creationId xmlns:a16="http://schemas.microsoft.com/office/drawing/2014/main" id="{DC1572D0-F0FD-4D84-8F82-DC59140EB9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6BEE9742-D095-48D4-A5FD-743C9909F7AB}"/>
              </a:ext>
            </a:extLst>
          </p:cNvPr>
          <p:cNvSpPr>
            <a:spLocks noGrp="1"/>
          </p:cNvSpPr>
          <p:nvPr>
            <p:ph type="ctrTitle"/>
          </p:nvPr>
        </p:nvSpPr>
        <p:spPr>
          <a:xfrm>
            <a:off x="4380588" y="965199"/>
            <a:ext cx="6766078" cy="4927601"/>
          </a:xfrm>
        </p:spPr>
        <p:txBody>
          <a:bodyPr anchor="ctr">
            <a:normAutofit/>
          </a:bodyPr>
          <a:lstStyle/>
          <a:p>
            <a:pPr algn="l"/>
            <a:r>
              <a:rPr lang="en-US" altLang="zh-CN" sz="4800" dirty="0">
                <a:solidFill>
                  <a:schemeClr val="bg1"/>
                </a:solidFill>
              </a:rPr>
              <a:t>Population Genetics in a nutshell</a:t>
            </a:r>
            <a:endParaRPr lang="zh-CN" altLang="en-US" sz="4800" dirty="0">
              <a:solidFill>
                <a:schemeClr val="bg1"/>
              </a:solidFill>
            </a:endParaRPr>
          </a:p>
        </p:txBody>
      </p:sp>
      <p:sp>
        <p:nvSpPr>
          <p:cNvPr id="3" name="副标题 2">
            <a:extLst>
              <a:ext uri="{FF2B5EF4-FFF2-40B4-BE49-F238E27FC236}">
                <a16:creationId xmlns:a16="http://schemas.microsoft.com/office/drawing/2014/main" id="{31408FB8-44E3-4E11-982C-EC47A128FF5E}"/>
              </a:ext>
            </a:extLst>
          </p:cNvPr>
          <p:cNvSpPr>
            <a:spLocks noGrp="1"/>
          </p:cNvSpPr>
          <p:nvPr>
            <p:ph type="subTitle" idx="1"/>
          </p:nvPr>
        </p:nvSpPr>
        <p:spPr>
          <a:xfrm>
            <a:off x="422032" y="965198"/>
            <a:ext cx="3633855" cy="4927602"/>
          </a:xfrm>
        </p:spPr>
        <p:txBody>
          <a:bodyPr anchor="ctr">
            <a:normAutofit/>
          </a:bodyPr>
          <a:lstStyle/>
          <a:p>
            <a:pPr algn="r"/>
            <a:r>
              <a:rPr lang="en-US" altLang="zh-CN" sz="2000" dirty="0">
                <a:solidFill>
                  <a:schemeClr val="accent4"/>
                </a:solidFill>
              </a:rPr>
              <a:t>Institute of Zoology, </a:t>
            </a:r>
          </a:p>
          <a:p>
            <a:pPr algn="r"/>
            <a:r>
              <a:rPr lang="en-US" altLang="zh-CN" sz="2000" dirty="0">
                <a:solidFill>
                  <a:schemeClr val="accent4"/>
                </a:solidFill>
              </a:rPr>
              <a:t>Chinese Academy of Sciences, Beijing, China</a:t>
            </a:r>
          </a:p>
          <a:p>
            <a:pPr algn="r"/>
            <a:endParaRPr lang="en-US" altLang="zh-CN" sz="2000" dirty="0">
              <a:solidFill>
                <a:schemeClr val="accent4"/>
              </a:solidFill>
            </a:endParaRPr>
          </a:p>
          <a:p>
            <a:pPr algn="r"/>
            <a:r>
              <a:rPr lang="en-US" altLang="zh-CN" sz="2000" dirty="0">
                <a:solidFill>
                  <a:schemeClr val="accent4"/>
                </a:solidFill>
              </a:rPr>
              <a:t>Oct 2018</a:t>
            </a:r>
          </a:p>
          <a:p>
            <a:pPr algn="r"/>
            <a:r>
              <a:rPr lang="en-US" altLang="zh-CN" sz="2000" dirty="0">
                <a:solidFill>
                  <a:schemeClr val="accent4"/>
                </a:solidFill>
              </a:rPr>
              <a:t>University of Science and Technology of China</a:t>
            </a:r>
            <a:endParaRPr lang="zh-CN" altLang="en-US" sz="2000" dirty="0">
              <a:solidFill>
                <a:schemeClr val="accent4"/>
              </a:solidFill>
            </a:endParaRPr>
          </a:p>
        </p:txBody>
      </p:sp>
    </p:spTree>
    <p:extLst>
      <p:ext uri="{BB962C8B-B14F-4D97-AF65-F5344CB8AC3E}">
        <p14:creationId xmlns:p14="http://schemas.microsoft.com/office/powerpoint/2010/main" val="23624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59EC1-4D29-4944-BB4A-249616746B08}"/>
              </a:ext>
            </a:extLst>
          </p:cNvPr>
          <p:cNvSpPr>
            <a:spLocks noGrp="1"/>
          </p:cNvSpPr>
          <p:nvPr>
            <p:ph type="title"/>
          </p:nvPr>
        </p:nvSpPr>
        <p:spPr>
          <a:xfrm>
            <a:off x="126612" y="-196949"/>
            <a:ext cx="10741952" cy="1325563"/>
          </a:xfrm>
        </p:spPr>
        <p:txBody>
          <a:bodyPr>
            <a:normAutofit/>
          </a:bodyPr>
          <a:lstStyle/>
          <a:p>
            <a:r>
              <a:rPr lang="en-US" altLang="zh-CN" dirty="0">
                <a:latin typeface="Arial" panose="020B0604020202020204" pitchFamily="34" charset="0"/>
                <a:cs typeface="Arial" panose="020B0604020202020204" pitchFamily="34" charset="0"/>
              </a:rPr>
              <a:t>Origin of Population Genetics</a:t>
            </a:r>
            <a:endParaRPr lang="zh-CN" altLang="en-US" dirty="0">
              <a:latin typeface="Arial" panose="020B0604020202020204" pitchFamily="34" charset="0"/>
              <a:cs typeface="Arial" panose="020B0604020202020204" pitchFamily="34" charset="0"/>
            </a:endParaRPr>
          </a:p>
        </p:txBody>
      </p:sp>
      <p:pic>
        <p:nvPicPr>
          <p:cNvPr id="9" name="内容占位符 8" descr="图片包含 文字, 户外&#10;&#10;已生成高可信度的说明">
            <a:extLst>
              <a:ext uri="{FF2B5EF4-FFF2-40B4-BE49-F238E27FC236}">
                <a16:creationId xmlns:a16="http://schemas.microsoft.com/office/drawing/2014/main" id="{3F10D511-9629-4E2A-9FD2-DAB37B8A3E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12" y="978279"/>
            <a:ext cx="2738116" cy="4351338"/>
          </a:xfrm>
        </p:spPr>
      </p:pic>
      <p:pic>
        <p:nvPicPr>
          <p:cNvPr id="11" name="图片 10" descr="图片包含 人员, 男士, 就餐, 室内&#10;&#10;已生成极高可信度的说明">
            <a:extLst>
              <a:ext uri="{FF2B5EF4-FFF2-40B4-BE49-F238E27FC236}">
                <a16:creationId xmlns:a16="http://schemas.microsoft.com/office/drawing/2014/main" id="{2D872632-13C3-4721-8647-6A7E6D9F7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158" y="929802"/>
            <a:ext cx="2648821" cy="3226746"/>
          </a:xfrm>
          <a:prstGeom prst="rect">
            <a:avLst/>
          </a:prstGeom>
        </p:spPr>
      </p:pic>
      <p:sp>
        <p:nvSpPr>
          <p:cNvPr id="3" name="文本框 2">
            <a:extLst>
              <a:ext uri="{FF2B5EF4-FFF2-40B4-BE49-F238E27FC236}">
                <a16:creationId xmlns:a16="http://schemas.microsoft.com/office/drawing/2014/main" id="{2C8F4E5D-B1D5-4F30-87BC-FBA99A5512DA}"/>
              </a:ext>
            </a:extLst>
          </p:cNvPr>
          <p:cNvSpPr txBox="1"/>
          <p:nvPr/>
        </p:nvSpPr>
        <p:spPr>
          <a:xfrm>
            <a:off x="87744" y="5305448"/>
            <a:ext cx="5848297" cy="1477328"/>
          </a:xfrm>
          <a:prstGeom prst="rect">
            <a:avLst/>
          </a:prstGeom>
          <a:noFill/>
        </p:spPr>
        <p:txBody>
          <a:bodyPr wrap="square" rtlCol="0">
            <a:spAutoFit/>
          </a:bodyPr>
          <a:lstStyle/>
          <a:p>
            <a:r>
              <a:rPr lang="en-SG" altLang="zh-CN" dirty="0">
                <a:latin typeface="Arial" panose="020B0604020202020204" pitchFamily="34" charset="0"/>
                <a:cs typeface="Arial" panose="020B0604020202020204" pitchFamily="34" charset="0"/>
              </a:rPr>
              <a:t>Fisher showed that the continuous variation measured by the biometricians could be produced by the combined action of many discrete genes, and that natural selection could change gene frequencies in a population, resulting in evolution (1918-1930). </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664B954-C471-4798-9061-49639971B7B3}"/>
              </a:ext>
            </a:extLst>
          </p:cNvPr>
          <p:cNvPicPr>
            <a:picLocks noChangeAspect="1"/>
          </p:cNvPicPr>
          <p:nvPr/>
        </p:nvPicPr>
        <p:blipFill>
          <a:blip r:embed="rId4"/>
          <a:stretch>
            <a:fillRect/>
          </a:stretch>
        </p:blipFill>
        <p:spPr>
          <a:xfrm>
            <a:off x="8436851" y="3090383"/>
            <a:ext cx="3297577" cy="825123"/>
          </a:xfrm>
          <a:prstGeom prst="rect">
            <a:avLst/>
          </a:prstGeom>
        </p:spPr>
      </p:pic>
      <p:pic>
        <p:nvPicPr>
          <p:cNvPr id="7" name="图片 6" descr="图片包含 男士, 人员, 照片&#10;&#10;已生成极高可信度的说明">
            <a:extLst>
              <a:ext uri="{FF2B5EF4-FFF2-40B4-BE49-F238E27FC236}">
                <a16:creationId xmlns:a16="http://schemas.microsoft.com/office/drawing/2014/main" id="{F8363EFF-C984-489C-B457-78C6984E26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2467" y="750711"/>
            <a:ext cx="1881452" cy="2832868"/>
          </a:xfrm>
          <a:prstGeom prst="rect">
            <a:avLst/>
          </a:prstGeom>
        </p:spPr>
      </p:pic>
      <p:sp>
        <p:nvSpPr>
          <p:cNvPr id="8" name="文本框 7">
            <a:extLst>
              <a:ext uri="{FF2B5EF4-FFF2-40B4-BE49-F238E27FC236}">
                <a16:creationId xmlns:a16="http://schemas.microsoft.com/office/drawing/2014/main" id="{A6709B9C-BAB1-4653-BC9F-2D9EDF0449AE}"/>
              </a:ext>
            </a:extLst>
          </p:cNvPr>
          <p:cNvSpPr txBox="1"/>
          <p:nvPr/>
        </p:nvSpPr>
        <p:spPr>
          <a:xfrm>
            <a:off x="6097819" y="3589308"/>
            <a:ext cx="2762295"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JBS Haldane, 1892-1964</a:t>
            </a:r>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2B83DBE7-4FE0-4150-AC28-DEFE0A354F7E}"/>
              </a:ext>
            </a:extLst>
          </p:cNvPr>
          <p:cNvSpPr txBox="1"/>
          <p:nvPr/>
        </p:nvSpPr>
        <p:spPr>
          <a:xfrm>
            <a:off x="3153287" y="4177000"/>
            <a:ext cx="2480294"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R.A Fisher, 1890-1962</a:t>
            </a:r>
            <a:endParaRPr lang="zh-CN" altLang="en-US" dirty="0">
              <a:latin typeface="Arial" panose="020B0604020202020204" pitchFamily="34" charset="0"/>
              <a:cs typeface="Arial" panose="020B0604020202020204" pitchFamily="34" charset="0"/>
            </a:endParaRPr>
          </a:p>
        </p:txBody>
      </p:sp>
      <p:pic>
        <p:nvPicPr>
          <p:cNvPr id="13" name="图片 12" descr="图片包含 动物, 张, 昆虫, 汽车&#10;&#10;已生成高可信度的说明">
            <a:extLst>
              <a:ext uri="{FF2B5EF4-FFF2-40B4-BE49-F238E27FC236}">
                <a16:creationId xmlns:a16="http://schemas.microsoft.com/office/drawing/2014/main" id="{9E74BE7C-9BAE-4C07-BB37-6EC244DCBF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6837" y="683241"/>
            <a:ext cx="2982215" cy="2259254"/>
          </a:xfrm>
          <a:prstGeom prst="rect">
            <a:avLst/>
          </a:prstGeom>
        </p:spPr>
      </p:pic>
      <p:pic>
        <p:nvPicPr>
          <p:cNvPr id="12" name="图片 11" descr="图片包含 人员, 男士, 就坐, 室内&#10;&#10;已生成极高可信度的说明">
            <a:extLst>
              <a:ext uri="{FF2B5EF4-FFF2-40B4-BE49-F238E27FC236}">
                <a16:creationId xmlns:a16="http://schemas.microsoft.com/office/drawing/2014/main" id="{ED33B8EF-F4E4-45CB-918D-5747F7B472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4606" y="4036121"/>
            <a:ext cx="2354236" cy="2397833"/>
          </a:xfrm>
          <a:prstGeom prst="rect">
            <a:avLst/>
          </a:prstGeom>
        </p:spPr>
      </p:pic>
      <p:sp>
        <p:nvSpPr>
          <p:cNvPr id="14" name="文本框 13">
            <a:extLst>
              <a:ext uri="{FF2B5EF4-FFF2-40B4-BE49-F238E27FC236}">
                <a16:creationId xmlns:a16="http://schemas.microsoft.com/office/drawing/2014/main" id="{818956C1-9FB9-4672-ADDF-7220063E3659}"/>
              </a:ext>
            </a:extLst>
          </p:cNvPr>
          <p:cNvSpPr txBox="1"/>
          <p:nvPr/>
        </p:nvSpPr>
        <p:spPr>
          <a:xfrm>
            <a:off x="6037867" y="6437469"/>
            <a:ext cx="2822247"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Sewall Wright, 1889-1988</a:t>
            </a:r>
            <a:endParaRPr lang="zh-CN" altLang="en-US" dirty="0">
              <a:latin typeface="Arial" panose="020B0604020202020204" pitchFamily="34" charset="0"/>
              <a:cs typeface="Arial" panose="020B0604020202020204" pitchFamily="34" charset="0"/>
            </a:endParaRPr>
          </a:p>
        </p:txBody>
      </p:sp>
      <p:pic>
        <p:nvPicPr>
          <p:cNvPr id="6" name="图片 5" descr="图片包含 文字&#10;&#10;已生成高可信度的说明">
            <a:extLst>
              <a:ext uri="{FF2B5EF4-FFF2-40B4-BE49-F238E27FC236}">
                <a16:creationId xmlns:a16="http://schemas.microsoft.com/office/drawing/2014/main" id="{CBE631B5-27D8-4929-BB37-B534AB6162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7408" y="4283226"/>
            <a:ext cx="2793651" cy="2044444"/>
          </a:xfrm>
          <a:prstGeom prst="rect">
            <a:avLst/>
          </a:prstGeom>
        </p:spPr>
      </p:pic>
      <p:sp>
        <p:nvSpPr>
          <p:cNvPr id="15" name="文本框 14">
            <a:extLst>
              <a:ext uri="{FF2B5EF4-FFF2-40B4-BE49-F238E27FC236}">
                <a16:creationId xmlns:a16="http://schemas.microsoft.com/office/drawing/2014/main" id="{985C9C53-8548-44E6-B768-1BDD17293A15}"/>
              </a:ext>
            </a:extLst>
          </p:cNvPr>
          <p:cNvSpPr txBox="1"/>
          <p:nvPr/>
        </p:nvSpPr>
        <p:spPr>
          <a:xfrm>
            <a:off x="9501809" y="6185174"/>
            <a:ext cx="1883529" cy="369332"/>
          </a:xfrm>
          <a:prstGeom prst="rect">
            <a:avLst/>
          </a:prstGeom>
          <a:noFill/>
        </p:spPr>
        <p:txBody>
          <a:bodyPr wrap="none" rtlCol="0">
            <a:spAutoFit/>
          </a:bodyPr>
          <a:lstStyle/>
          <a:p>
            <a:r>
              <a:rPr lang="en-US" altLang="zh-CN" dirty="0"/>
              <a:t>Fitness landscape </a:t>
            </a:r>
            <a:endParaRPr lang="zh-CN" altLang="en-US" dirty="0"/>
          </a:p>
        </p:txBody>
      </p:sp>
    </p:spTree>
    <p:extLst>
      <p:ext uri="{BB962C8B-B14F-4D97-AF65-F5344CB8AC3E}">
        <p14:creationId xmlns:p14="http://schemas.microsoft.com/office/powerpoint/2010/main" val="262497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F7B633-5ACD-46FC-9CDA-EE03F8C85A14}"/>
              </a:ext>
            </a:extLst>
          </p:cNvPr>
          <p:cNvSpPr>
            <a:spLocks noGrp="1"/>
          </p:cNvSpPr>
          <p:nvPr>
            <p:ph type="title"/>
          </p:nvPr>
        </p:nvSpPr>
        <p:spPr>
          <a:xfrm>
            <a:off x="0" y="-48260"/>
            <a:ext cx="10515600" cy="1055425"/>
          </a:xfrm>
        </p:spPr>
        <p:txBody>
          <a:bodyPr/>
          <a:lstStyle/>
          <a:p>
            <a:r>
              <a:rPr lang="en-US" altLang="zh-CN" dirty="0">
                <a:latin typeface="Arial" panose="020B0604020202020204" pitchFamily="34" charset="0"/>
                <a:cs typeface="Arial" panose="020B0604020202020204" pitchFamily="34" charset="0"/>
              </a:rPr>
              <a:t>Further reading</a:t>
            </a:r>
            <a:endParaRPr lang="zh-CN" altLang="en-US" dirty="0">
              <a:latin typeface="Arial" panose="020B0604020202020204" pitchFamily="34" charset="0"/>
              <a:cs typeface="Arial" panose="020B0604020202020204" pitchFamily="34" charset="0"/>
            </a:endParaRPr>
          </a:p>
        </p:txBody>
      </p:sp>
      <p:pic>
        <p:nvPicPr>
          <p:cNvPr id="7" name="内容占位符 4" descr="图片包含 屏幕截图&#10;&#10;已生成极高可信度的说明">
            <a:extLst>
              <a:ext uri="{FF2B5EF4-FFF2-40B4-BE49-F238E27FC236}">
                <a16:creationId xmlns:a16="http://schemas.microsoft.com/office/drawing/2014/main" id="{56C7E557-6720-4470-A883-223B2F070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103" y="3985381"/>
            <a:ext cx="1954442" cy="2928729"/>
          </a:xfrm>
          <a:prstGeom prst="rect">
            <a:avLst/>
          </a:prstGeom>
        </p:spPr>
      </p:pic>
      <p:pic>
        <p:nvPicPr>
          <p:cNvPr id="9" name="图片 8" descr="图片包含 文字, 书籍&#10;&#10;已生成极高可信度的说明">
            <a:extLst>
              <a:ext uri="{FF2B5EF4-FFF2-40B4-BE49-F238E27FC236}">
                <a16:creationId xmlns:a16="http://schemas.microsoft.com/office/drawing/2014/main" id="{E44149EA-1E22-4EB3-87EE-52C05C14F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975" y="747769"/>
            <a:ext cx="2517422" cy="3237612"/>
          </a:xfrm>
          <a:prstGeom prst="rect">
            <a:avLst/>
          </a:prstGeom>
        </p:spPr>
      </p:pic>
      <p:pic>
        <p:nvPicPr>
          <p:cNvPr id="11" name="图片 10" descr="图片包含 文字, 书籍&#10;&#10;已生成极高可信度的说明">
            <a:extLst>
              <a:ext uri="{FF2B5EF4-FFF2-40B4-BE49-F238E27FC236}">
                <a16:creationId xmlns:a16="http://schemas.microsoft.com/office/drawing/2014/main" id="{C0F2C634-302B-472D-ACD8-FE746BEA1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388" y="778567"/>
            <a:ext cx="2309568" cy="3450522"/>
          </a:xfrm>
          <a:prstGeom prst="rect">
            <a:avLst/>
          </a:prstGeom>
        </p:spPr>
      </p:pic>
      <p:pic>
        <p:nvPicPr>
          <p:cNvPr id="13" name="图片 12" descr="图片包含 动物, 无脊椎动物&#10;&#10;已生成高可信度的说明">
            <a:extLst>
              <a:ext uri="{FF2B5EF4-FFF2-40B4-BE49-F238E27FC236}">
                <a16:creationId xmlns:a16="http://schemas.microsoft.com/office/drawing/2014/main" id="{87F14C02-05A7-4963-91B3-5B022B73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12296"/>
            <a:ext cx="2487975" cy="3289390"/>
          </a:xfrm>
          <a:prstGeom prst="rect">
            <a:avLst/>
          </a:prstGeom>
        </p:spPr>
      </p:pic>
      <p:pic>
        <p:nvPicPr>
          <p:cNvPr id="15" name="图片 14" descr="图片包含 屏幕截图&#10;&#10;已生成极高可信度的说明">
            <a:extLst>
              <a:ext uri="{FF2B5EF4-FFF2-40B4-BE49-F238E27FC236}">
                <a16:creationId xmlns:a16="http://schemas.microsoft.com/office/drawing/2014/main" id="{5C54944E-F7BB-4AD8-86A0-13BBF82FD9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632" y="704751"/>
            <a:ext cx="2362368" cy="3583044"/>
          </a:xfrm>
          <a:prstGeom prst="rect">
            <a:avLst/>
          </a:prstGeom>
        </p:spPr>
      </p:pic>
      <p:pic>
        <p:nvPicPr>
          <p:cNvPr id="4" name="图片 3">
            <a:extLst>
              <a:ext uri="{FF2B5EF4-FFF2-40B4-BE49-F238E27FC236}">
                <a16:creationId xmlns:a16="http://schemas.microsoft.com/office/drawing/2014/main" id="{25DA68A7-E17E-40CF-AFAE-F2E304E019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982" y="778567"/>
            <a:ext cx="2424624" cy="3804678"/>
          </a:xfrm>
          <a:prstGeom prst="rect">
            <a:avLst/>
          </a:prstGeom>
        </p:spPr>
      </p:pic>
    </p:spTree>
    <p:extLst>
      <p:ext uri="{BB962C8B-B14F-4D97-AF65-F5344CB8AC3E}">
        <p14:creationId xmlns:p14="http://schemas.microsoft.com/office/powerpoint/2010/main" val="84545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76F5B1-1A7E-487E-B41E-D807E9641780}"/>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II) Key concepts in Population Genetics</a:t>
            </a:r>
            <a:br>
              <a:rPr lang="en-US" altLang="zh-CN" dirty="0">
                <a:latin typeface="Arial" panose="020B0604020202020204" pitchFamily="34" charset="0"/>
                <a:cs typeface="Arial" panose="020B0604020202020204" pitchFamily="34" charset="0"/>
              </a:rPr>
            </a:br>
            <a:endParaRPr lang="zh-CN" altLang="en-US"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D7F26322-E0A1-4492-BD07-006F4E182F2F}"/>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64345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E431BAA-2DDA-4663-8808-E4396D0A4DFF}"/>
              </a:ext>
            </a:extLst>
          </p:cNvPr>
          <p:cNvSpPr>
            <a:spLocks noGrp="1" noChangeArrowheads="1"/>
          </p:cNvSpPr>
          <p:nvPr>
            <p:ph type="title"/>
          </p:nvPr>
        </p:nvSpPr>
        <p:spPr>
          <a:xfrm>
            <a:off x="1986168" y="0"/>
            <a:ext cx="8458200" cy="1143000"/>
          </a:xfrm>
        </p:spPr>
        <p:txBody>
          <a:bodyPr/>
          <a:lstStyle/>
          <a:p>
            <a:pPr eaLnBrk="1" hangingPunct="1"/>
            <a:r>
              <a:rPr lang="en-US" altLang="zh-CN" sz="4000" dirty="0">
                <a:latin typeface="Arial" panose="020B0604020202020204" pitchFamily="34" charset="0"/>
                <a:cs typeface="Arial" panose="020B0604020202020204" pitchFamily="34" charset="0"/>
              </a:rPr>
              <a:t>The scope of Population Genetics</a:t>
            </a:r>
          </a:p>
        </p:txBody>
      </p:sp>
      <p:sp>
        <p:nvSpPr>
          <p:cNvPr id="8195" name="Rectangle 3">
            <a:extLst>
              <a:ext uri="{FF2B5EF4-FFF2-40B4-BE49-F238E27FC236}">
                <a16:creationId xmlns:a16="http://schemas.microsoft.com/office/drawing/2014/main" id="{E6DAC854-9BEA-4114-85EC-24BDF8D98540}"/>
              </a:ext>
            </a:extLst>
          </p:cNvPr>
          <p:cNvSpPr>
            <a:spLocks noGrp="1" noChangeArrowheads="1"/>
          </p:cNvSpPr>
          <p:nvPr>
            <p:ph type="body" idx="1"/>
          </p:nvPr>
        </p:nvSpPr>
        <p:spPr>
          <a:xfrm>
            <a:off x="365761" y="1447800"/>
            <a:ext cx="11493304" cy="4953000"/>
          </a:xfrm>
        </p:spPr>
        <p:txBody>
          <a:bodyPr>
            <a:normAutofit fontScale="92500"/>
          </a:bodyPr>
          <a:lstStyle/>
          <a:p>
            <a:pPr eaLnBrk="1" hangingPunct="1"/>
            <a:r>
              <a:rPr lang="en-US" altLang="zh-CN" dirty="0">
                <a:latin typeface="Arial" panose="020B0604020202020204" pitchFamily="34" charset="0"/>
                <a:cs typeface="Arial" panose="020B0604020202020204" pitchFamily="34" charset="0"/>
              </a:rPr>
              <a:t>Why are the patterns of variation as they are?  (mathematical theory)</a:t>
            </a:r>
          </a:p>
          <a:p>
            <a:pPr eaLnBrk="1" hangingPunct="1"/>
            <a:r>
              <a:rPr lang="en-US" altLang="zh-CN" dirty="0">
                <a:latin typeface="Arial" panose="020B0604020202020204" pitchFamily="34" charset="0"/>
                <a:cs typeface="Arial" panose="020B0604020202020204" pitchFamily="34" charset="0"/>
              </a:rPr>
              <a:t>What are the forces that influence levels of variation?</a:t>
            </a:r>
          </a:p>
          <a:p>
            <a:pPr eaLnBrk="1" hangingPunct="1"/>
            <a:r>
              <a:rPr lang="en-US" altLang="zh-CN" dirty="0">
                <a:latin typeface="Arial" panose="020B0604020202020204" pitchFamily="34" charset="0"/>
                <a:cs typeface="Arial" panose="020B0604020202020204" pitchFamily="34" charset="0"/>
              </a:rPr>
              <a:t>What is the genetic basis for evolutionary change?</a:t>
            </a:r>
          </a:p>
          <a:p>
            <a:pPr eaLnBrk="1" hangingPunct="1"/>
            <a:r>
              <a:rPr lang="en-US" altLang="zh-CN" dirty="0">
                <a:latin typeface="Arial" panose="020B0604020202020204" pitchFamily="34" charset="0"/>
                <a:cs typeface="Arial" panose="020B0604020202020204" pitchFamily="34" charset="0"/>
              </a:rPr>
              <a:t>What data can be collected to test hypotheses about the factors that impact allele frequency?</a:t>
            </a:r>
          </a:p>
          <a:p>
            <a:pPr eaLnBrk="1" hangingPunct="1"/>
            <a:r>
              <a:rPr lang="en-US" altLang="zh-CN" dirty="0">
                <a:latin typeface="Arial" panose="020B0604020202020204" pitchFamily="34" charset="0"/>
                <a:cs typeface="Arial" panose="020B0604020202020204" pitchFamily="34" charset="0"/>
              </a:rPr>
              <a:t>What is the relation between genotypic variation and phenotype variation?</a:t>
            </a:r>
          </a:p>
          <a:p>
            <a:pPr eaLnBrk="1" hangingPunct="1"/>
            <a:endParaRPr lang="en-US" altLang="zh-CN" dirty="0">
              <a:latin typeface="Arial" panose="020B0604020202020204" pitchFamily="34" charset="0"/>
              <a:cs typeface="Arial" panose="020B0604020202020204" pitchFamily="34" charset="0"/>
            </a:endParaRPr>
          </a:p>
          <a:p>
            <a:pPr eaLnBrk="1" hangingPunct="1"/>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Evolutionary forces: Mutation, Random genetic drift, Recombination/gene conversion, Migration/Demography, Natural selection</a:t>
            </a:r>
          </a:p>
          <a:p>
            <a:pPr eaLnBrk="1" hangingPunct="1"/>
            <a:endParaRPr lang="en-US"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96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2A4CA9-D7C0-4965-B1D1-52E0225ACD18}"/>
              </a:ext>
            </a:extLst>
          </p:cNvPr>
          <p:cNvSpPr>
            <a:spLocks noGrp="1"/>
          </p:cNvSpPr>
          <p:nvPr>
            <p:ph type="title"/>
          </p:nvPr>
        </p:nvSpPr>
        <p:spPr>
          <a:xfrm>
            <a:off x="371061" y="1712423"/>
            <a:ext cx="11463129" cy="2851208"/>
          </a:xfrm>
        </p:spPr>
        <p:txBody>
          <a:bodyPr/>
          <a:lstStyle/>
          <a:p>
            <a:r>
              <a:rPr lang="en-US" altLang="zh-CN" dirty="0">
                <a:latin typeface="Arial" panose="020B0604020202020204" pitchFamily="34" charset="0"/>
                <a:cs typeface="Arial" panose="020B0604020202020204" pitchFamily="34" charset="0"/>
              </a:rPr>
              <a:t>2.1 Hardy Weinberg Equilibrium </a:t>
            </a:r>
            <a:endParaRPr lang="zh-CN" altLang="en-US"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CB592A23-440D-49EB-849A-62D274B04D8D}"/>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2513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0589A1-F20D-46D3-9BC2-6BE8AE3EEEB4}"/>
              </a:ext>
            </a:extLst>
          </p:cNvPr>
          <p:cNvSpPr>
            <a:spLocks noGrp="1"/>
          </p:cNvSpPr>
          <p:nvPr>
            <p:ph type="title"/>
          </p:nvPr>
        </p:nvSpPr>
        <p:spPr>
          <a:xfrm>
            <a:off x="985804" y="-224068"/>
            <a:ext cx="10515600" cy="1325562"/>
          </a:xfrm>
        </p:spPr>
        <p:txBody>
          <a:bodyPr/>
          <a:lstStyle/>
          <a:p>
            <a:r>
              <a:rPr lang="en-US" altLang="zh-CN" dirty="0">
                <a:latin typeface="Arial" panose="020B0604020202020204" pitchFamily="34" charset="0"/>
                <a:cs typeface="Arial" panose="020B0604020202020204" pitchFamily="34" charset="0"/>
              </a:rPr>
              <a:t>Hardy Weinberg equilibrium</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5E9347BF-6388-42D9-9583-28806F78FC5F}"/>
              </a:ext>
            </a:extLst>
          </p:cNvPr>
          <p:cNvSpPr>
            <a:spLocks noGrp="1"/>
          </p:cNvSpPr>
          <p:nvPr>
            <p:ph idx="1"/>
          </p:nvPr>
        </p:nvSpPr>
        <p:spPr>
          <a:xfrm>
            <a:off x="323557" y="1009253"/>
            <a:ext cx="11690251" cy="4839493"/>
          </a:xfrm>
        </p:spPr>
        <p:txBody>
          <a:bodyPr/>
          <a:lstStyle/>
          <a:p>
            <a:r>
              <a:rPr lang="en-SG" altLang="zh-CN" dirty="0">
                <a:latin typeface="Arial" panose="020B0604020202020204" pitchFamily="34" charset="0"/>
                <a:cs typeface="Arial" panose="020B0604020202020204" pitchFamily="34" charset="0"/>
              </a:rPr>
              <a:t>The </a:t>
            </a:r>
            <a:r>
              <a:rPr lang="en-SG" altLang="zh-CN" b="1" u="sng" dirty="0">
                <a:latin typeface="Arial" panose="020B0604020202020204" pitchFamily="34" charset="0"/>
                <a:cs typeface="Arial" panose="020B0604020202020204" pitchFamily="34" charset="0"/>
              </a:rPr>
              <a:t>Hardy–Weinberg </a:t>
            </a:r>
            <a:r>
              <a:rPr lang="en-SG" altLang="zh-CN" u="sng" dirty="0">
                <a:latin typeface="Arial" panose="020B0604020202020204" pitchFamily="34" charset="0"/>
                <a:cs typeface="Arial" panose="020B0604020202020204" pitchFamily="34" charset="0"/>
              </a:rPr>
              <a:t>principle</a:t>
            </a:r>
            <a:r>
              <a:rPr lang="en-SG" altLang="zh-CN" dirty="0">
                <a:latin typeface="Arial" panose="020B0604020202020204" pitchFamily="34" charset="0"/>
                <a:cs typeface="Arial" panose="020B0604020202020204" pitchFamily="34" charset="0"/>
              </a:rPr>
              <a:t>, also known as the Hardy–Weinberg equilibrium, model, theorem, or law, states that allele and genotype frequencies in a population will remain constant from generation to generation in the absence of other evolutionary influences. </a:t>
            </a:r>
            <a:endParaRPr lang="zh-CN" altLang="en-US" dirty="0">
              <a:latin typeface="Arial" panose="020B0604020202020204" pitchFamily="34" charset="0"/>
              <a:cs typeface="Arial" panose="020B0604020202020204" pitchFamily="34" charset="0"/>
            </a:endParaRPr>
          </a:p>
        </p:txBody>
      </p:sp>
      <p:pic>
        <p:nvPicPr>
          <p:cNvPr id="5" name="图片 4" descr="图片包含 人员, 照片, 文字, 建筑物&#10;&#10;已生成极高可信度的说明">
            <a:extLst>
              <a:ext uri="{FF2B5EF4-FFF2-40B4-BE49-F238E27FC236}">
                <a16:creationId xmlns:a16="http://schemas.microsoft.com/office/drawing/2014/main" id="{F2DC2D54-32D6-4545-9F0A-9810B1EFB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080" y="2701557"/>
            <a:ext cx="5443203" cy="3576961"/>
          </a:xfrm>
          <a:prstGeom prst="rect">
            <a:avLst/>
          </a:prstGeom>
        </p:spPr>
      </p:pic>
      <p:sp>
        <p:nvSpPr>
          <p:cNvPr id="4" name="文本框 3">
            <a:extLst>
              <a:ext uri="{FF2B5EF4-FFF2-40B4-BE49-F238E27FC236}">
                <a16:creationId xmlns:a16="http://schemas.microsoft.com/office/drawing/2014/main" id="{7312988B-6E97-4A31-8113-00D4BE0C2BE5}"/>
              </a:ext>
            </a:extLst>
          </p:cNvPr>
          <p:cNvSpPr txBox="1"/>
          <p:nvPr/>
        </p:nvSpPr>
        <p:spPr>
          <a:xfrm>
            <a:off x="3617843" y="6409156"/>
            <a:ext cx="2310825" cy="369332"/>
          </a:xfrm>
          <a:prstGeom prst="rect">
            <a:avLst/>
          </a:prstGeom>
          <a:noFill/>
        </p:spPr>
        <p:txBody>
          <a:bodyPr wrap="none" rtlCol="0">
            <a:spAutoFit/>
          </a:bodyPr>
          <a:lstStyle/>
          <a:p>
            <a:r>
              <a:rPr lang="en-US" altLang="zh-CN" dirty="0"/>
              <a:t>English mathematician</a:t>
            </a:r>
            <a:endParaRPr lang="zh-CN" altLang="en-US" dirty="0"/>
          </a:p>
        </p:txBody>
      </p:sp>
      <p:sp>
        <p:nvSpPr>
          <p:cNvPr id="6" name="文本框 5">
            <a:extLst>
              <a:ext uri="{FF2B5EF4-FFF2-40B4-BE49-F238E27FC236}">
                <a16:creationId xmlns:a16="http://schemas.microsoft.com/office/drawing/2014/main" id="{802132B2-E4D4-416E-9F0E-1BA08E72C875}"/>
              </a:ext>
            </a:extLst>
          </p:cNvPr>
          <p:cNvSpPr txBox="1"/>
          <p:nvPr/>
        </p:nvSpPr>
        <p:spPr>
          <a:xfrm>
            <a:off x="6263334" y="6376891"/>
            <a:ext cx="3404394" cy="369332"/>
          </a:xfrm>
          <a:prstGeom prst="rect">
            <a:avLst/>
          </a:prstGeom>
          <a:noFill/>
        </p:spPr>
        <p:txBody>
          <a:bodyPr wrap="none" rtlCol="0">
            <a:spAutoFit/>
          </a:bodyPr>
          <a:lstStyle/>
          <a:p>
            <a:r>
              <a:rPr lang="en-US" altLang="zh-CN" dirty="0"/>
              <a:t>German obstetrician-gynecologist,</a:t>
            </a:r>
            <a:endParaRPr lang="zh-CN" altLang="en-US" dirty="0"/>
          </a:p>
        </p:txBody>
      </p:sp>
    </p:spTree>
    <p:extLst>
      <p:ext uri="{BB962C8B-B14F-4D97-AF65-F5344CB8AC3E}">
        <p14:creationId xmlns:p14="http://schemas.microsoft.com/office/powerpoint/2010/main" val="2001263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871A86-9582-4406-9B39-66418A013D20}"/>
              </a:ext>
            </a:extLst>
          </p:cNvPr>
          <p:cNvSpPr>
            <a:spLocks noGrp="1"/>
          </p:cNvSpPr>
          <p:nvPr>
            <p:ph type="title"/>
          </p:nvPr>
        </p:nvSpPr>
        <p:spPr>
          <a:xfrm>
            <a:off x="725857" y="0"/>
            <a:ext cx="10515600" cy="1325562"/>
          </a:xfrm>
        </p:spPr>
        <p:txBody>
          <a:bodyPr/>
          <a:lstStyle/>
          <a:p>
            <a:r>
              <a:rPr lang="en-US" altLang="zh-CN" dirty="0">
                <a:latin typeface="Arial" panose="020B0604020202020204" pitchFamily="34" charset="0"/>
                <a:cs typeface="Arial" panose="020B0604020202020204" pitchFamily="34" charset="0"/>
              </a:rPr>
              <a:t>A few concepts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9CCA9BA7-9747-4C7A-8546-002E54770A62}"/>
              </a:ext>
            </a:extLst>
          </p:cNvPr>
          <p:cNvSpPr>
            <a:spLocks noGrp="1"/>
          </p:cNvSpPr>
          <p:nvPr>
            <p:ph idx="1"/>
          </p:nvPr>
        </p:nvSpPr>
        <p:spPr>
          <a:xfrm>
            <a:off x="384313" y="1086678"/>
            <a:ext cx="10976414" cy="5093459"/>
          </a:xfrm>
        </p:spPr>
        <p:txBody>
          <a:bodyPr>
            <a:normAutofit lnSpcReduction="10000"/>
          </a:bodyPr>
          <a:lstStyle/>
          <a:p>
            <a:r>
              <a:rPr lang="en-US" altLang="zh-CN" dirty="0"/>
              <a:t>1) </a:t>
            </a:r>
            <a:r>
              <a:rPr lang="en-US" altLang="zh-CN" b="1" u="sng" dirty="0"/>
              <a:t>Locus</a:t>
            </a:r>
            <a:r>
              <a:rPr lang="en-US" altLang="zh-CN" b="1" dirty="0"/>
              <a:t>: </a:t>
            </a:r>
            <a:r>
              <a:rPr lang="en-US" altLang="zh-CN" dirty="0"/>
              <a:t>a genomic position in the genome.  It can be a single base or a genomic segment.</a:t>
            </a:r>
          </a:p>
          <a:p>
            <a:r>
              <a:rPr lang="en-US" altLang="zh-CN" dirty="0"/>
              <a:t>2) </a:t>
            </a:r>
            <a:r>
              <a:rPr lang="en-US" altLang="zh-CN" b="1" u="sng" dirty="0"/>
              <a:t>Allele</a:t>
            </a:r>
            <a:r>
              <a:rPr lang="en-US" altLang="zh-CN" dirty="0"/>
              <a:t>: different forms of sequences at a genomic locus. </a:t>
            </a:r>
          </a:p>
          <a:p>
            <a:endParaRPr lang="en-US" altLang="zh-CN" dirty="0"/>
          </a:p>
          <a:p>
            <a:r>
              <a:rPr lang="en-US" altLang="zh-CN" dirty="0"/>
              <a:t>3) </a:t>
            </a:r>
            <a:r>
              <a:rPr lang="en-US" altLang="zh-CN" b="1" u="sng" dirty="0"/>
              <a:t>Genotype frequency</a:t>
            </a:r>
            <a:r>
              <a:rPr lang="en-US" altLang="zh-CN" dirty="0"/>
              <a:t>, the proportion of genotypes in a population (sample). Given a locus with two alleles, there are three possible genotypes, AA, Aa, aa. The frequencies of these genotypes are called genotype frequencies, often denoted as f(AA), f(Aa), f(aa).</a:t>
            </a:r>
          </a:p>
          <a:p>
            <a:endParaRPr lang="en-US" altLang="zh-CN" dirty="0"/>
          </a:p>
          <a:p>
            <a:r>
              <a:rPr lang="en-US" altLang="zh-CN" dirty="0"/>
              <a:t>4) </a:t>
            </a:r>
            <a:r>
              <a:rPr lang="en-US" altLang="zh-CN" b="1" u="sng" dirty="0"/>
              <a:t>Allele frequency</a:t>
            </a:r>
            <a:r>
              <a:rPr lang="en-US" altLang="zh-CN" dirty="0"/>
              <a:t>,   the proportion of alleles in a population (sample). For example, the allele frequency of A (often denoted as f(A)) is f(AA) + ½ f(Aa),  likewise, f(a)= f(aa) + ½*f(Aa). </a:t>
            </a:r>
          </a:p>
          <a:p>
            <a:endParaRPr lang="zh-CN" altLang="en-US" dirty="0"/>
          </a:p>
        </p:txBody>
      </p:sp>
    </p:spTree>
    <p:extLst>
      <p:ext uri="{BB962C8B-B14F-4D97-AF65-F5344CB8AC3E}">
        <p14:creationId xmlns:p14="http://schemas.microsoft.com/office/powerpoint/2010/main" val="101991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2B5CF7-3122-4424-8FF4-071493620375}"/>
              </a:ext>
            </a:extLst>
          </p:cNvPr>
          <p:cNvSpPr>
            <a:spLocks noGrp="1"/>
          </p:cNvSpPr>
          <p:nvPr>
            <p:ph type="title"/>
          </p:nvPr>
        </p:nvSpPr>
        <p:spPr>
          <a:xfrm>
            <a:off x="801688" y="15082"/>
            <a:ext cx="10515600" cy="978831"/>
          </a:xfrm>
        </p:spPr>
        <p:txBody>
          <a:bodyPr/>
          <a:lstStyle/>
          <a:p>
            <a:r>
              <a:rPr lang="en-US" altLang="zh-CN" dirty="0">
                <a:latin typeface="Arial" panose="020B0604020202020204" pitchFamily="34" charset="0"/>
                <a:cs typeface="Arial" panose="020B0604020202020204" pitchFamily="34" charset="0"/>
              </a:rPr>
              <a:t>Exercise in class I</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AF3B6A67-93E9-47E6-8E37-5F2603BC2384}"/>
              </a:ext>
            </a:extLst>
          </p:cNvPr>
          <p:cNvSpPr>
            <a:spLocks noGrp="1"/>
          </p:cNvSpPr>
          <p:nvPr>
            <p:ph idx="1"/>
          </p:nvPr>
        </p:nvSpPr>
        <p:spPr>
          <a:xfrm>
            <a:off x="569842" y="1325218"/>
            <a:ext cx="11184835" cy="4854920"/>
          </a:xfrm>
        </p:spPr>
        <p:txBody>
          <a:bodyPr/>
          <a:lstStyle/>
          <a:p>
            <a:r>
              <a:rPr lang="en-US" altLang="zh-CN" dirty="0"/>
              <a:t>When you take a sample of 100 humans and genotyped their hemoglobin gene. Let’s assume there are only two alleles observed and you denoted the allelic types as F (fast) and S(slow).</a:t>
            </a:r>
          </a:p>
          <a:p>
            <a:endParaRPr lang="en-US" altLang="zh-CN" dirty="0"/>
          </a:p>
          <a:p>
            <a:r>
              <a:rPr lang="en-US" altLang="zh-CN" dirty="0"/>
              <a:t>Let’s assume that individuals with FF is 50, FS is 40 and SS is 10. </a:t>
            </a:r>
          </a:p>
          <a:p>
            <a:endParaRPr lang="en-US" altLang="zh-CN" dirty="0"/>
          </a:p>
          <a:p>
            <a:r>
              <a:rPr lang="en-US" altLang="zh-CN" dirty="0"/>
              <a:t>What is the estimated genotype as well as allele frequencies?  </a:t>
            </a:r>
            <a:endParaRPr lang="zh-CN" altLang="en-US" dirty="0"/>
          </a:p>
        </p:txBody>
      </p:sp>
    </p:spTree>
    <p:extLst>
      <p:ext uri="{BB962C8B-B14F-4D97-AF65-F5344CB8AC3E}">
        <p14:creationId xmlns:p14="http://schemas.microsoft.com/office/powerpoint/2010/main" val="62717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C18B32-AE27-4462-82B0-62BFCFFA4140}"/>
              </a:ext>
            </a:extLst>
          </p:cNvPr>
          <p:cNvSpPr>
            <a:spLocks noGrp="1"/>
          </p:cNvSpPr>
          <p:nvPr>
            <p:ph type="title"/>
          </p:nvPr>
        </p:nvSpPr>
        <p:spPr>
          <a:xfrm>
            <a:off x="0" y="-120661"/>
            <a:ext cx="10515600" cy="1325562"/>
          </a:xfrm>
        </p:spPr>
        <p:txBody>
          <a:bodyPr/>
          <a:lstStyle/>
          <a:p>
            <a:r>
              <a:rPr lang="en-US" altLang="zh-CN" dirty="0">
                <a:latin typeface="Arial" panose="020B0604020202020204" pitchFamily="34" charset="0"/>
                <a:cs typeface="Arial" panose="020B0604020202020204" pitchFamily="34" charset="0"/>
              </a:rPr>
              <a:t>Mathematical form of HWE</a:t>
            </a:r>
            <a:endParaRPr lang="zh-CN" altLang="en-US" dirty="0">
              <a:latin typeface="Arial" panose="020B0604020202020204" pitchFamily="34" charset="0"/>
              <a:cs typeface="Arial" panose="020B0604020202020204" pitchFamily="34" charset="0"/>
            </a:endParaRPr>
          </a:p>
        </p:txBody>
      </p:sp>
      <p:pic>
        <p:nvPicPr>
          <p:cNvPr id="6" name="内容占位符 5">
            <a:extLst>
              <a:ext uri="{FF2B5EF4-FFF2-40B4-BE49-F238E27FC236}">
                <a16:creationId xmlns:a16="http://schemas.microsoft.com/office/drawing/2014/main" id="{637FF2FD-1873-438A-893B-8130010FAA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6437" y="276175"/>
            <a:ext cx="3707363" cy="2984427"/>
          </a:xfrm>
        </p:spPr>
      </p:pic>
      <p:pic>
        <p:nvPicPr>
          <p:cNvPr id="4" name="图片 3">
            <a:extLst>
              <a:ext uri="{FF2B5EF4-FFF2-40B4-BE49-F238E27FC236}">
                <a16:creationId xmlns:a16="http://schemas.microsoft.com/office/drawing/2014/main" id="{25903176-6447-4C98-9BD7-A225AFCBFF34}"/>
              </a:ext>
            </a:extLst>
          </p:cNvPr>
          <p:cNvPicPr>
            <a:picLocks noChangeAspect="1"/>
          </p:cNvPicPr>
          <p:nvPr/>
        </p:nvPicPr>
        <p:blipFill>
          <a:blip r:embed="rId3"/>
          <a:stretch>
            <a:fillRect/>
          </a:stretch>
        </p:blipFill>
        <p:spPr>
          <a:xfrm>
            <a:off x="248567" y="1439118"/>
            <a:ext cx="4998681" cy="4876762"/>
          </a:xfrm>
          <a:prstGeom prst="rect">
            <a:avLst/>
          </a:prstGeom>
        </p:spPr>
      </p:pic>
      <p:sp>
        <p:nvSpPr>
          <p:cNvPr id="7" name="文本框 6">
            <a:extLst>
              <a:ext uri="{FF2B5EF4-FFF2-40B4-BE49-F238E27FC236}">
                <a16:creationId xmlns:a16="http://schemas.microsoft.com/office/drawing/2014/main" id="{19E77F74-E84E-4AD7-B410-FB51EF3D6BD9}"/>
              </a:ext>
            </a:extLst>
          </p:cNvPr>
          <p:cNvSpPr txBox="1"/>
          <p:nvPr/>
        </p:nvSpPr>
        <p:spPr>
          <a:xfrm>
            <a:off x="5499652" y="3429000"/>
            <a:ext cx="6552597" cy="4832092"/>
          </a:xfrm>
          <a:prstGeom prst="rect">
            <a:avLst/>
          </a:prstGeom>
          <a:noFill/>
        </p:spPr>
        <p:txBody>
          <a:bodyPr wrap="square" rtlCol="0">
            <a:spAutoFit/>
          </a:bodyPr>
          <a:lstStyle/>
          <a:p>
            <a:r>
              <a:rPr lang="en-US" altLang="zh-CN" sz="2800" dirty="0"/>
              <a:t>When population is random mating, the expected genotype frequencies will be </a:t>
            </a:r>
          </a:p>
          <a:p>
            <a:endParaRPr lang="en-US" altLang="zh-CN" sz="2800" dirty="0"/>
          </a:p>
          <a:p>
            <a:r>
              <a:rPr lang="en-US" altLang="zh-CN" sz="2800" dirty="0"/>
              <a:t>              f(Aa)= 2pq, f(AA)=p</a:t>
            </a:r>
            <a:r>
              <a:rPr lang="en-US" altLang="zh-CN" sz="2800" baseline="30000" dirty="0"/>
              <a:t>2</a:t>
            </a:r>
            <a:r>
              <a:rPr lang="en-US" altLang="zh-CN" sz="2800" dirty="0"/>
              <a:t>, f(aa)=q</a:t>
            </a:r>
            <a:r>
              <a:rPr lang="en-US" altLang="zh-CN" sz="2800" baseline="30000" dirty="0"/>
              <a:t>2</a:t>
            </a:r>
            <a:r>
              <a:rPr lang="en-US" altLang="zh-CN" sz="2800" dirty="0"/>
              <a:t>.</a:t>
            </a:r>
          </a:p>
          <a:p>
            <a:r>
              <a:rPr lang="en-US" altLang="zh-CN" sz="2800" dirty="0"/>
              <a:t>                                </a:t>
            </a:r>
          </a:p>
          <a:p>
            <a:r>
              <a:rPr lang="en-US" altLang="zh-CN" sz="2800" dirty="0"/>
              <a:t>                    f(AA) + f(Aa) + f(aa)=1. </a:t>
            </a:r>
          </a:p>
          <a:p>
            <a:endParaRPr lang="en-US" altLang="zh-CN" sz="2800" dirty="0"/>
          </a:p>
          <a:p>
            <a:endParaRPr lang="en-US" altLang="zh-CN" sz="2800" dirty="0"/>
          </a:p>
          <a:p>
            <a:endParaRPr lang="en-US" altLang="zh-CN" sz="2800" dirty="0"/>
          </a:p>
          <a:p>
            <a:endParaRPr lang="en-US" altLang="zh-CN" sz="2800" dirty="0"/>
          </a:p>
          <a:p>
            <a:r>
              <a:rPr lang="en-US" altLang="zh-CN" sz="2800" dirty="0"/>
              <a:t>  </a:t>
            </a:r>
            <a:endParaRPr lang="zh-CN" altLang="en-US" sz="2800" dirty="0"/>
          </a:p>
        </p:txBody>
      </p:sp>
    </p:spTree>
    <p:extLst>
      <p:ext uri="{BB962C8B-B14F-4D97-AF65-F5344CB8AC3E}">
        <p14:creationId xmlns:p14="http://schemas.microsoft.com/office/powerpoint/2010/main" val="588161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AE73D9-6568-4464-BD7C-B7445EEFA92A}"/>
              </a:ext>
            </a:extLst>
          </p:cNvPr>
          <p:cNvSpPr>
            <a:spLocks noGrp="1"/>
          </p:cNvSpPr>
          <p:nvPr>
            <p:ph type="title"/>
          </p:nvPr>
        </p:nvSpPr>
        <p:spPr>
          <a:xfrm>
            <a:off x="1676400" y="-154133"/>
            <a:ext cx="10515600" cy="1325562"/>
          </a:xfrm>
        </p:spPr>
        <p:txBody>
          <a:bodyPr/>
          <a:lstStyle/>
          <a:p>
            <a:r>
              <a:rPr lang="en-US" altLang="zh-CN" dirty="0">
                <a:latin typeface="Arial" panose="020B0604020202020204" pitchFamily="34" charset="0"/>
                <a:cs typeface="Arial" panose="020B0604020202020204" pitchFamily="34" charset="0"/>
              </a:rPr>
              <a:t>Assumptions underlying HWE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43C7AD51-623B-4F9D-8EC6-3012F3AC567B}"/>
              </a:ext>
            </a:extLst>
          </p:cNvPr>
          <p:cNvSpPr>
            <a:spLocks noGrp="1"/>
          </p:cNvSpPr>
          <p:nvPr>
            <p:ph idx="1"/>
          </p:nvPr>
        </p:nvSpPr>
        <p:spPr>
          <a:xfrm>
            <a:off x="1079291" y="1253331"/>
            <a:ext cx="8679305" cy="4351337"/>
          </a:xfrm>
        </p:spPr>
        <p:txBody>
          <a:bodyPr>
            <a:normAutofit/>
          </a:bodyPr>
          <a:lstStyle/>
          <a:p>
            <a:pPr marL="0" indent="0">
              <a:buNone/>
            </a:pPr>
            <a:r>
              <a:rPr lang="en-SG" altLang="zh-CN" dirty="0">
                <a:latin typeface="Arial" panose="020B0604020202020204" pitchFamily="34" charset="0"/>
                <a:cs typeface="Arial" panose="020B0604020202020204" pitchFamily="34" charset="0"/>
              </a:rPr>
              <a:t>Assumptions with HWE</a:t>
            </a:r>
          </a:p>
          <a:p>
            <a:r>
              <a:rPr lang="en-SG" altLang="zh-CN" dirty="0">
                <a:latin typeface="Arial" panose="020B0604020202020204" pitchFamily="34" charset="0"/>
                <a:cs typeface="Arial" panose="020B0604020202020204" pitchFamily="34" charset="0"/>
              </a:rPr>
              <a:t>organisms are diploid</a:t>
            </a:r>
          </a:p>
          <a:p>
            <a:r>
              <a:rPr lang="en-SG" altLang="zh-CN" dirty="0">
                <a:latin typeface="Arial" panose="020B0604020202020204" pitchFamily="34" charset="0"/>
                <a:cs typeface="Arial" panose="020B0604020202020204" pitchFamily="34" charset="0"/>
              </a:rPr>
              <a:t>only sexual reproduction occurs</a:t>
            </a:r>
          </a:p>
          <a:p>
            <a:r>
              <a:rPr lang="en-SG" altLang="zh-CN" dirty="0">
                <a:latin typeface="Arial" panose="020B0604020202020204" pitchFamily="34" charset="0"/>
                <a:cs typeface="Arial" panose="020B0604020202020204" pitchFamily="34" charset="0"/>
              </a:rPr>
              <a:t>generations are nonoverlapping</a:t>
            </a:r>
          </a:p>
          <a:p>
            <a:r>
              <a:rPr lang="en-SG" altLang="zh-CN" dirty="0">
                <a:latin typeface="Arial" panose="020B0604020202020204" pitchFamily="34" charset="0"/>
                <a:cs typeface="Arial" panose="020B0604020202020204" pitchFamily="34" charset="0"/>
              </a:rPr>
              <a:t>mating is random</a:t>
            </a:r>
          </a:p>
          <a:p>
            <a:r>
              <a:rPr lang="en-SG" altLang="zh-CN" dirty="0">
                <a:latin typeface="Arial" panose="020B0604020202020204" pitchFamily="34" charset="0"/>
                <a:cs typeface="Arial" panose="020B0604020202020204" pitchFamily="34" charset="0"/>
              </a:rPr>
              <a:t>population size is infinitely large</a:t>
            </a:r>
          </a:p>
          <a:p>
            <a:r>
              <a:rPr lang="en-SG" altLang="zh-CN" dirty="0">
                <a:latin typeface="Arial" panose="020B0604020202020204" pitchFamily="34" charset="0"/>
                <a:cs typeface="Arial" panose="020B0604020202020204" pitchFamily="34" charset="0"/>
              </a:rPr>
              <a:t>allele frequencies are equal in the sexes</a:t>
            </a:r>
          </a:p>
          <a:p>
            <a:r>
              <a:rPr lang="en-SG" altLang="zh-CN" dirty="0">
                <a:latin typeface="Arial" panose="020B0604020202020204" pitchFamily="34" charset="0"/>
                <a:cs typeface="Arial" panose="020B0604020202020204" pitchFamily="34" charset="0"/>
              </a:rPr>
              <a:t>there is no migration, mutation or selection</a:t>
            </a:r>
          </a:p>
        </p:txBody>
      </p:sp>
      <p:sp>
        <p:nvSpPr>
          <p:cNvPr id="4" name="文本框 3">
            <a:extLst>
              <a:ext uri="{FF2B5EF4-FFF2-40B4-BE49-F238E27FC236}">
                <a16:creationId xmlns:a16="http://schemas.microsoft.com/office/drawing/2014/main" id="{1853CF6F-B874-4BF6-8C25-E023D205E0EC}"/>
              </a:ext>
            </a:extLst>
          </p:cNvPr>
          <p:cNvSpPr txBox="1"/>
          <p:nvPr/>
        </p:nvSpPr>
        <p:spPr>
          <a:xfrm>
            <a:off x="6559826" y="1616765"/>
            <a:ext cx="184731" cy="369332"/>
          </a:xfrm>
          <a:prstGeom prst="rect">
            <a:avLst/>
          </a:prstGeom>
          <a:noFill/>
        </p:spPr>
        <p:txBody>
          <a:bodyPr wrap="none" rtlCol="0">
            <a:spAutoFit/>
          </a:bodyPr>
          <a:lstStyle/>
          <a:p>
            <a:endParaRPr lang="zh-CN" altLang="en-US" dirty="0"/>
          </a:p>
        </p:txBody>
      </p:sp>
    </p:spTree>
    <p:extLst>
      <p:ext uri="{BB962C8B-B14F-4D97-AF65-F5344CB8AC3E}">
        <p14:creationId xmlns:p14="http://schemas.microsoft.com/office/powerpoint/2010/main" val="417812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33" descr="2-10205_box_MidGr">
            <a:extLst>
              <a:ext uri="{FF2B5EF4-FFF2-40B4-BE49-F238E27FC236}">
                <a16:creationId xmlns:a16="http://schemas.microsoft.com/office/drawing/2014/main" id="{01D5972D-0E9D-4AE2-95DE-F96A7D5ED316}"/>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2336" y="4861693"/>
            <a:ext cx="2869281" cy="64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8" descr="2-10205_box_MidGr">
            <a:extLst>
              <a:ext uri="{FF2B5EF4-FFF2-40B4-BE49-F238E27FC236}">
                <a16:creationId xmlns:a16="http://schemas.microsoft.com/office/drawing/2014/main" id="{31B82C19-F274-461A-9809-D359E48091BA}"/>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0480" y="4243900"/>
            <a:ext cx="2869281" cy="6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39">
            <a:extLst>
              <a:ext uri="{FF2B5EF4-FFF2-40B4-BE49-F238E27FC236}">
                <a16:creationId xmlns:a16="http://schemas.microsoft.com/office/drawing/2014/main" id="{BBD74A9D-ECF9-490F-A233-70D0CC101C47}"/>
              </a:ext>
            </a:extLst>
          </p:cNvPr>
          <p:cNvSpPr txBox="1">
            <a:spLocks noChangeArrowheads="1"/>
          </p:cNvSpPr>
          <p:nvPr/>
        </p:nvSpPr>
        <p:spPr bwMode="auto">
          <a:xfrm>
            <a:off x="1115117" y="2608263"/>
            <a:ext cx="285190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zh-CN" sz="2200">
              <a:latin typeface="Times New Roman" panose="02020603050405020304" pitchFamily="18" charset="0"/>
              <a:ea typeface="SimHei" panose="02010609060101010101" pitchFamily="49" charset="-122"/>
            </a:endParaRPr>
          </a:p>
        </p:txBody>
      </p:sp>
      <p:sp>
        <p:nvSpPr>
          <p:cNvPr id="6149" name="Text Box 29">
            <a:extLst>
              <a:ext uri="{FF2B5EF4-FFF2-40B4-BE49-F238E27FC236}">
                <a16:creationId xmlns:a16="http://schemas.microsoft.com/office/drawing/2014/main" id="{B1131F1F-E287-49BA-9973-3F2E5C70C584}"/>
              </a:ext>
            </a:extLst>
          </p:cNvPr>
          <p:cNvSpPr txBox="1">
            <a:spLocks noChangeArrowheads="1"/>
          </p:cNvSpPr>
          <p:nvPr/>
        </p:nvSpPr>
        <p:spPr bwMode="auto">
          <a:xfrm>
            <a:off x="1005579" y="4976813"/>
            <a:ext cx="262048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zh-CN" sz="2200">
                <a:latin typeface="SimHei" panose="02010609060101010101" pitchFamily="49" charset="-122"/>
                <a:ea typeface="SimHei" panose="02010609060101010101" pitchFamily="49" charset="-122"/>
              </a:rPr>
              <a:t>2017.6-2018.6</a:t>
            </a:r>
            <a:endParaRPr lang="zh-CN" altLang="en-US" sz="2200">
              <a:latin typeface="SimHei" panose="02010609060101010101" pitchFamily="49" charset="-122"/>
              <a:ea typeface="SimHei" panose="02010609060101010101" pitchFamily="49" charset="-122"/>
            </a:endParaRPr>
          </a:p>
        </p:txBody>
      </p:sp>
      <p:sp>
        <p:nvSpPr>
          <p:cNvPr id="6150" name="Text Box 30">
            <a:extLst>
              <a:ext uri="{FF2B5EF4-FFF2-40B4-BE49-F238E27FC236}">
                <a16:creationId xmlns:a16="http://schemas.microsoft.com/office/drawing/2014/main" id="{7326A22F-7004-4CF3-B9BE-F52923C7EEF3}"/>
              </a:ext>
            </a:extLst>
          </p:cNvPr>
          <p:cNvSpPr txBox="1">
            <a:spLocks noChangeArrowheads="1"/>
          </p:cNvSpPr>
          <p:nvPr/>
        </p:nvSpPr>
        <p:spPr bwMode="auto">
          <a:xfrm>
            <a:off x="1005578" y="4325938"/>
            <a:ext cx="251366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zh-CN" sz="2200">
                <a:latin typeface="SimHei" panose="02010609060101010101" pitchFamily="49" charset="-122"/>
                <a:ea typeface="SimHei" panose="02010609060101010101" pitchFamily="49" charset="-122"/>
              </a:rPr>
              <a:t>2013.9-2018.6</a:t>
            </a:r>
            <a:endParaRPr lang="en-US" altLang="zh-CN" sz="2200">
              <a:latin typeface="Verdana" panose="020B0604030504040204" pitchFamily="34" charset="0"/>
              <a:ea typeface="SimHei" panose="02010609060101010101" pitchFamily="49" charset="-122"/>
            </a:endParaRPr>
          </a:p>
        </p:txBody>
      </p:sp>
      <p:sp>
        <p:nvSpPr>
          <p:cNvPr id="6151" name="标题 1">
            <a:extLst>
              <a:ext uri="{FF2B5EF4-FFF2-40B4-BE49-F238E27FC236}">
                <a16:creationId xmlns:a16="http://schemas.microsoft.com/office/drawing/2014/main" id="{8C7B5238-3A9E-4BB2-A020-D9B61DFD507B}"/>
              </a:ext>
            </a:extLst>
          </p:cNvPr>
          <p:cNvSpPr txBox="1">
            <a:spLocks/>
          </p:cNvSpPr>
          <p:nvPr/>
        </p:nvSpPr>
        <p:spPr bwMode="auto">
          <a:xfrm>
            <a:off x="2322513" y="176213"/>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Wingdings 2" panose="05020102010507070707" pitchFamily="18" charset="2"/>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Wingdings 2" panose="05020102010507070707" pitchFamily="18" charset="2"/>
              <a:buChar char=""/>
              <a:defRPr>
                <a:solidFill>
                  <a:schemeClr val="tx1"/>
                </a:solidFill>
                <a:latin typeface="Calibri" panose="020F0502020204030204" pitchFamily="34" charset="0"/>
              </a:defRPr>
            </a:lvl2pPr>
            <a:lvl3pPr marL="1143000" indent="-228600" defTabSz="685800">
              <a:lnSpc>
                <a:spcPct val="90000"/>
              </a:lnSpc>
              <a:spcBef>
                <a:spcPts val="375"/>
              </a:spcBef>
              <a:buFont typeface="Wingdings 2" panose="05020102010507070707" pitchFamily="18" charset="2"/>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Wingdings 2" panose="05020102010507070707" pitchFamily="18" charset="2"/>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Wingdings 2" panose="05020102010507070707" pitchFamily="18" charset="2"/>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9pPr>
          </a:lstStyle>
          <a:p>
            <a:pPr eaLnBrk="1" hangingPunct="1">
              <a:spcBef>
                <a:spcPct val="0"/>
              </a:spcBef>
              <a:buFontTx/>
              <a:buNone/>
            </a:pPr>
            <a:r>
              <a:rPr lang="en-US" altLang="zh-CN" sz="3300" b="1" dirty="0">
                <a:latin typeface="SimHei" panose="02010609060101010101" pitchFamily="49" charset="-122"/>
                <a:ea typeface="SimHei" panose="02010609060101010101" pitchFamily="49" charset="-122"/>
                <a:cs typeface="ＭＳ Ｐゴシック" panose="020B0600070205080204" pitchFamily="34" charset="-128"/>
              </a:rPr>
              <a:t>A short self-introduction</a:t>
            </a:r>
            <a:endParaRPr lang="zh-CN" altLang="en-US" sz="3300" b="1" dirty="0">
              <a:latin typeface="SimHei" panose="02010609060101010101" pitchFamily="49" charset="-122"/>
              <a:ea typeface="SimHei" panose="02010609060101010101" pitchFamily="49" charset="-122"/>
              <a:cs typeface="ＭＳ Ｐゴシック" panose="020B0600070205080204" pitchFamily="34" charset="-128"/>
            </a:endParaRPr>
          </a:p>
        </p:txBody>
      </p:sp>
      <p:sp>
        <p:nvSpPr>
          <p:cNvPr id="6152" name="Line 6">
            <a:extLst>
              <a:ext uri="{FF2B5EF4-FFF2-40B4-BE49-F238E27FC236}">
                <a16:creationId xmlns:a16="http://schemas.microsoft.com/office/drawing/2014/main" id="{88D7B0B6-8FE4-4E52-9033-563E1F417915}"/>
              </a:ext>
            </a:extLst>
          </p:cNvPr>
          <p:cNvSpPr>
            <a:spLocks noChangeShapeType="1"/>
          </p:cNvSpPr>
          <p:nvPr/>
        </p:nvSpPr>
        <p:spPr bwMode="auto">
          <a:xfrm>
            <a:off x="907155" y="623888"/>
            <a:ext cx="8883285" cy="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53" name="内容占位符 2">
            <a:extLst>
              <a:ext uri="{FF2B5EF4-FFF2-40B4-BE49-F238E27FC236}">
                <a16:creationId xmlns:a16="http://schemas.microsoft.com/office/drawing/2014/main" id="{2077579F-268E-4679-A12F-0FBD50E3D64F}"/>
              </a:ext>
            </a:extLst>
          </p:cNvPr>
          <p:cNvSpPr txBox="1">
            <a:spLocks/>
          </p:cNvSpPr>
          <p:nvPr/>
        </p:nvSpPr>
        <p:spPr bwMode="auto">
          <a:xfrm>
            <a:off x="3642415" y="576263"/>
            <a:ext cx="8324297" cy="697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Wingdings 2" panose="05020102010507070707" pitchFamily="18" charset="2"/>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Wingdings 2" panose="05020102010507070707" pitchFamily="18" charset="2"/>
              <a:buChar char=""/>
              <a:defRPr>
                <a:solidFill>
                  <a:schemeClr val="tx1"/>
                </a:solidFill>
                <a:latin typeface="Calibri" panose="020F0502020204030204" pitchFamily="34" charset="0"/>
              </a:defRPr>
            </a:lvl2pPr>
            <a:lvl3pPr marL="857250" indent="-171450" defTabSz="685800">
              <a:lnSpc>
                <a:spcPct val="90000"/>
              </a:lnSpc>
              <a:spcBef>
                <a:spcPts val="375"/>
              </a:spcBef>
              <a:buFont typeface="Wingdings 2" panose="05020102010507070707" pitchFamily="18" charset="2"/>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Wingdings 2" panose="05020102010507070707" pitchFamily="18" charset="2"/>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Wingdings 2" panose="05020102010507070707" pitchFamily="18" charset="2"/>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9pPr>
          </a:lstStyle>
          <a:p>
            <a:pPr>
              <a:lnSpc>
                <a:spcPts val="4700"/>
              </a:lnSpc>
            </a:pPr>
            <a:r>
              <a:rPr lang="en-US" altLang="zh-CN" dirty="0">
                <a:latin typeface="SimHei" panose="02010609060101010101" pitchFamily="49" charset="-122"/>
                <a:ea typeface="SimHei" panose="02010609060101010101" pitchFamily="49" charset="-122"/>
              </a:rPr>
              <a:t>USTC, School of Life Science, BS</a:t>
            </a:r>
          </a:p>
          <a:p>
            <a:pPr>
              <a:lnSpc>
                <a:spcPts val="4700"/>
              </a:lnSpc>
            </a:pPr>
            <a:r>
              <a:rPr lang="en-US" altLang="zh-CN" dirty="0">
                <a:latin typeface="SimHei" panose="02010609060101010101" pitchFamily="49" charset="-122"/>
                <a:ea typeface="SimHei" panose="02010609060101010101" pitchFamily="49" charset="-122"/>
              </a:rPr>
              <a:t>Cornell University, </a:t>
            </a:r>
            <a:r>
              <a:rPr lang="en-US" altLang="zh-CN" dirty="0" err="1">
                <a:latin typeface="SimHei" panose="02010609060101010101" pitchFamily="49" charset="-122"/>
                <a:ea typeface="SimHei" panose="02010609060101010101" pitchFamily="49" charset="-122"/>
              </a:rPr>
              <a:t>Biostat</a:t>
            </a:r>
            <a:r>
              <a:rPr lang="en-US" altLang="zh-CN" dirty="0">
                <a:latin typeface="SimHei" panose="02010609060101010101" pitchFamily="49" charset="-122"/>
                <a:ea typeface="SimHei" panose="02010609060101010101" pitchFamily="49" charset="-122"/>
              </a:rPr>
              <a:t>, MS</a:t>
            </a:r>
          </a:p>
          <a:p>
            <a:pPr>
              <a:lnSpc>
                <a:spcPts val="4700"/>
              </a:lnSpc>
            </a:pPr>
            <a:r>
              <a:rPr lang="en-US" altLang="zh-CN" dirty="0">
                <a:latin typeface="SimHei" panose="02010609060101010101" pitchFamily="49" charset="-122"/>
                <a:ea typeface="SimHei" panose="02010609060101010101" pitchFamily="49" charset="-122"/>
              </a:rPr>
              <a:t>UC Berkeley, Population Genetics, </a:t>
            </a:r>
            <a:r>
              <a:rPr lang="en-US" altLang="zh-CN" dirty="0" err="1">
                <a:latin typeface="SimHei" panose="02010609060101010101" pitchFamily="49" charset="-122"/>
                <a:ea typeface="SimHei" panose="02010609060101010101" pitchFamily="49" charset="-122"/>
              </a:rPr>
              <a:t>Ph.D</a:t>
            </a:r>
            <a:endParaRPr lang="en-US" altLang="zh-CN" dirty="0">
              <a:latin typeface="SimHei" panose="02010609060101010101" pitchFamily="49" charset="-122"/>
              <a:ea typeface="SimHei" panose="02010609060101010101" pitchFamily="49" charset="-122"/>
            </a:endParaRPr>
          </a:p>
          <a:p>
            <a:pPr>
              <a:lnSpc>
                <a:spcPts val="4700"/>
              </a:lnSpc>
            </a:pPr>
            <a:r>
              <a:rPr lang="en-US" altLang="zh-CN" dirty="0">
                <a:latin typeface="SimHei" panose="02010609060101010101" pitchFamily="49" charset="-122"/>
                <a:ea typeface="SimHei" panose="02010609060101010101" pitchFamily="49" charset="-122"/>
              </a:rPr>
              <a:t>UC Berkeley, Postdoc</a:t>
            </a:r>
          </a:p>
          <a:p>
            <a:pPr>
              <a:lnSpc>
                <a:spcPts val="4700"/>
              </a:lnSpc>
            </a:pPr>
            <a:r>
              <a:rPr lang="en-US" altLang="zh-CN" dirty="0">
                <a:latin typeface="SimHei" panose="02010609060101010101" pitchFamily="49" charset="-122"/>
                <a:ea typeface="SimHei" panose="02010609060101010101" pitchFamily="49" charset="-122"/>
              </a:rPr>
              <a:t>Beijing Institute of Genomics, Associated Investigator </a:t>
            </a:r>
          </a:p>
          <a:p>
            <a:pPr>
              <a:lnSpc>
                <a:spcPts val="4700"/>
              </a:lnSpc>
            </a:pPr>
            <a:r>
              <a:rPr lang="en-US" altLang="zh-CN" dirty="0">
                <a:latin typeface="SimHei" panose="02010609060101010101" pitchFamily="49" charset="-122"/>
                <a:ea typeface="SimHei" panose="02010609060101010101" pitchFamily="49" charset="-122"/>
              </a:rPr>
              <a:t>Genome Institute of Singapore, Principle Investigator</a:t>
            </a:r>
          </a:p>
          <a:p>
            <a:pPr>
              <a:lnSpc>
                <a:spcPts val="4700"/>
              </a:lnSpc>
            </a:pPr>
            <a:r>
              <a:rPr lang="en-US" altLang="zh-CN" dirty="0">
                <a:latin typeface="SimHei" panose="02010609060101010101" pitchFamily="49" charset="-122"/>
                <a:ea typeface="SimHei" panose="02010609060101010101" pitchFamily="49" charset="-122"/>
              </a:rPr>
              <a:t>National Cancer Center, Singapore, Joint faculty</a:t>
            </a:r>
          </a:p>
          <a:p>
            <a:pPr>
              <a:lnSpc>
                <a:spcPts val="4700"/>
              </a:lnSpc>
            </a:pPr>
            <a:r>
              <a:rPr lang="en-US" altLang="zh-CN" dirty="0">
                <a:latin typeface="SimHei" panose="02010609060101010101" pitchFamily="49" charset="-122"/>
                <a:ea typeface="SimHei" panose="02010609060101010101" pitchFamily="49" charset="-122"/>
              </a:rPr>
              <a:t>Nanyang Technological University, Adjunct Assistant Prof</a:t>
            </a:r>
          </a:p>
          <a:p>
            <a:pPr>
              <a:lnSpc>
                <a:spcPts val="4700"/>
              </a:lnSpc>
            </a:pPr>
            <a:r>
              <a:rPr lang="en-US" altLang="zh-CN" dirty="0">
                <a:latin typeface="SimHei" panose="02010609060101010101" pitchFamily="49" charset="-122"/>
                <a:ea typeface="SimHei" panose="02010609060101010101" pitchFamily="49" charset="-122"/>
              </a:rPr>
              <a:t>Institute of Zoology, Chinese Academy of Sciences, PI</a:t>
            </a:r>
            <a:endParaRPr lang="zh-CN" altLang="en-US" dirty="0">
              <a:latin typeface="SimHei" panose="02010609060101010101" pitchFamily="49" charset="-122"/>
              <a:ea typeface="SimHei" panose="02010609060101010101" pitchFamily="49" charset="-122"/>
            </a:endParaRPr>
          </a:p>
        </p:txBody>
      </p:sp>
      <p:pic>
        <p:nvPicPr>
          <p:cNvPr id="61" name="Picture 33" descr="2-10205_box_MidGr">
            <a:extLst>
              <a:ext uri="{FF2B5EF4-FFF2-40B4-BE49-F238E27FC236}">
                <a16:creationId xmlns:a16="http://schemas.microsoft.com/office/drawing/2014/main" id="{057E2A01-391C-49E8-B5F9-0692E463521E}"/>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110" y="5544135"/>
            <a:ext cx="2869992" cy="64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62">
            <a:extLst>
              <a:ext uri="{FF2B5EF4-FFF2-40B4-BE49-F238E27FC236}">
                <a16:creationId xmlns:a16="http://schemas.microsoft.com/office/drawing/2014/main" id="{5E28BA3C-0AAF-4173-8231-4E4C184A8D21}"/>
              </a:ext>
            </a:extLst>
          </p:cNvPr>
          <p:cNvSpPr>
            <a:spLocks noChangeArrowheads="1"/>
          </p:cNvSpPr>
          <p:nvPr/>
        </p:nvSpPr>
        <p:spPr bwMode="auto">
          <a:xfrm>
            <a:off x="1005578" y="5665788"/>
            <a:ext cx="251366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00">
                <a:latin typeface="SimHei" panose="02010609060101010101" pitchFamily="49" charset="-122"/>
                <a:ea typeface="SimHei" panose="02010609060101010101" pitchFamily="49" charset="-122"/>
              </a:rPr>
              <a:t>2017.6-2018.6</a:t>
            </a:r>
            <a:r>
              <a:rPr lang="en-US" altLang="zh-CN" sz="2200" b="1">
                <a:latin typeface="SimHei" panose="02010609060101010101" pitchFamily="49" charset="-122"/>
                <a:ea typeface="SimHei" panose="02010609060101010101" pitchFamily="49" charset="-122"/>
              </a:rPr>
              <a:t> </a:t>
            </a:r>
            <a:endParaRPr lang="zh-CN" altLang="en-US" sz="2200" b="1"/>
          </a:p>
        </p:txBody>
      </p:sp>
      <p:pic>
        <p:nvPicPr>
          <p:cNvPr id="27" name="Picture 33" descr="2-10205_box_MidGr">
            <a:extLst>
              <a:ext uri="{FF2B5EF4-FFF2-40B4-BE49-F238E27FC236}">
                <a16:creationId xmlns:a16="http://schemas.microsoft.com/office/drawing/2014/main" id="{3F45B7C2-94F5-4A90-BACF-A3DD3559BA2E}"/>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110" y="6222132"/>
            <a:ext cx="2869992" cy="64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矩形 62">
            <a:extLst>
              <a:ext uri="{FF2B5EF4-FFF2-40B4-BE49-F238E27FC236}">
                <a16:creationId xmlns:a16="http://schemas.microsoft.com/office/drawing/2014/main" id="{9D5F0CC5-E40F-467F-BA9F-84B87E0CD7C8}"/>
              </a:ext>
            </a:extLst>
          </p:cNvPr>
          <p:cNvSpPr>
            <a:spLocks noChangeArrowheads="1"/>
          </p:cNvSpPr>
          <p:nvPr/>
        </p:nvSpPr>
        <p:spPr bwMode="auto">
          <a:xfrm>
            <a:off x="1056380" y="6362701"/>
            <a:ext cx="134940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00" dirty="0">
                <a:latin typeface="SimHei" panose="02010609060101010101" pitchFamily="49" charset="-122"/>
                <a:ea typeface="SimHei" panose="02010609060101010101" pitchFamily="49" charset="-122"/>
              </a:rPr>
              <a:t>2018.7-</a:t>
            </a:r>
            <a:r>
              <a:rPr lang="en-US" altLang="zh-CN" sz="2200" b="1" dirty="0">
                <a:latin typeface="SimHei" panose="02010609060101010101" pitchFamily="49" charset="-122"/>
                <a:ea typeface="SimHei" panose="02010609060101010101" pitchFamily="49" charset="-122"/>
              </a:rPr>
              <a:t> </a:t>
            </a:r>
            <a:endParaRPr lang="zh-CN" altLang="en-US" sz="2200" b="1" dirty="0"/>
          </a:p>
        </p:txBody>
      </p:sp>
      <p:pic>
        <p:nvPicPr>
          <p:cNvPr id="6158" name="Picture 8" descr="2-10205_box_MidLtGr">
            <a:extLst>
              <a:ext uri="{FF2B5EF4-FFF2-40B4-BE49-F238E27FC236}">
                <a16:creationId xmlns:a16="http://schemas.microsoft.com/office/drawing/2014/main" id="{AD8036E7-EC7F-4FCC-BDFB-472BF8DC2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117" y="1377951"/>
            <a:ext cx="280384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6" descr="2-10205_box_MidLtGr">
            <a:extLst>
              <a:ext uri="{FF2B5EF4-FFF2-40B4-BE49-F238E27FC236}">
                <a16:creationId xmlns:a16="http://schemas.microsoft.com/office/drawing/2014/main" id="{13A036A7-C818-49DA-B143-46E918D92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30" y="706438"/>
            <a:ext cx="28020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34">
            <a:extLst>
              <a:ext uri="{FF2B5EF4-FFF2-40B4-BE49-F238E27FC236}">
                <a16:creationId xmlns:a16="http://schemas.microsoft.com/office/drawing/2014/main" id="{B67C7E90-30C4-4756-B7DD-EB430A3A9C66}"/>
              </a:ext>
            </a:extLst>
          </p:cNvPr>
          <p:cNvSpPr txBox="1">
            <a:spLocks noChangeArrowheads="1"/>
          </p:cNvSpPr>
          <p:nvPr/>
        </p:nvSpPr>
        <p:spPr bwMode="auto">
          <a:xfrm>
            <a:off x="1067492" y="788988"/>
            <a:ext cx="285190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
            <a:r>
              <a:rPr lang="en-US" altLang="zh-CN" sz="2200">
                <a:latin typeface="SimHei" panose="02010609060101010101" pitchFamily="49" charset="-122"/>
                <a:ea typeface="SimHei" panose="02010609060101010101" pitchFamily="49" charset="-122"/>
              </a:rPr>
              <a:t>1997-2002</a:t>
            </a:r>
          </a:p>
        </p:txBody>
      </p:sp>
      <p:sp>
        <p:nvSpPr>
          <p:cNvPr id="6161" name="矩形 18">
            <a:extLst>
              <a:ext uri="{FF2B5EF4-FFF2-40B4-BE49-F238E27FC236}">
                <a16:creationId xmlns:a16="http://schemas.microsoft.com/office/drawing/2014/main" id="{F80C19BB-894F-4013-8D8E-124A8BE20A6C}"/>
              </a:ext>
            </a:extLst>
          </p:cNvPr>
          <p:cNvSpPr>
            <a:spLocks noChangeArrowheads="1"/>
          </p:cNvSpPr>
          <p:nvPr/>
        </p:nvSpPr>
        <p:spPr bwMode="auto">
          <a:xfrm>
            <a:off x="1048441" y="1419226"/>
            <a:ext cx="266498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b" hangingPunct="1"/>
            <a:r>
              <a:rPr lang="en-US" altLang="zh-CN" sz="2200">
                <a:latin typeface="SimHei" panose="02010609060101010101" pitchFamily="49" charset="-122"/>
                <a:ea typeface="SimHei" panose="02010609060101010101" pitchFamily="49" charset="-122"/>
              </a:rPr>
              <a:t>2002-2004</a:t>
            </a:r>
          </a:p>
        </p:txBody>
      </p:sp>
      <p:pic>
        <p:nvPicPr>
          <p:cNvPr id="6162" name="Picture 26" descr="2-10205_box_MidLtGr">
            <a:extLst>
              <a:ext uri="{FF2B5EF4-FFF2-40B4-BE49-F238E27FC236}">
                <a16:creationId xmlns:a16="http://schemas.microsoft.com/office/drawing/2014/main" id="{A3448AA7-5EB8-4F78-A04D-2BB10FF59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17" y="2068513"/>
            <a:ext cx="28020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矩形 25">
            <a:extLst>
              <a:ext uri="{FF2B5EF4-FFF2-40B4-BE49-F238E27FC236}">
                <a16:creationId xmlns:a16="http://schemas.microsoft.com/office/drawing/2014/main" id="{30757D8A-BC20-455F-9E83-019261D7559F}"/>
              </a:ext>
            </a:extLst>
          </p:cNvPr>
          <p:cNvSpPr>
            <a:spLocks noChangeArrowheads="1"/>
          </p:cNvSpPr>
          <p:nvPr/>
        </p:nvSpPr>
        <p:spPr bwMode="auto">
          <a:xfrm>
            <a:off x="1067490" y="2155825"/>
            <a:ext cx="163067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b" hangingPunct="1"/>
            <a:r>
              <a:rPr lang="en-US" altLang="zh-CN" sz="2200">
                <a:latin typeface="SimHei" panose="02010609060101010101" pitchFamily="49" charset="-122"/>
                <a:ea typeface="SimHei" panose="02010609060101010101" pitchFamily="49" charset="-122"/>
              </a:rPr>
              <a:t>2004-2008</a:t>
            </a:r>
          </a:p>
        </p:txBody>
      </p:sp>
      <p:pic>
        <p:nvPicPr>
          <p:cNvPr id="28" name="Picture 38" descr="2-10205_box_MidGr">
            <a:extLst>
              <a:ext uri="{FF2B5EF4-FFF2-40B4-BE49-F238E27FC236}">
                <a16:creationId xmlns:a16="http://schemas.microsoft.com/office/drawing/2014/main" id="{EF5E2C88-C1DA-410F-BC72-37469E91D6CC}"/>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2336" y="2806269"/>
            <a:ext cx="2869281" cy="6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8" descr="2-10205_box_MidGr">
            <a:extLst>
              <a:ext uri="{FF2B5EF4-FFF2-40B4-BE49-F238E27FC236}">
                <a16:creationId xmlns:a16="http://schemas.microsoft.com/office/drawing/2014/main" id="{1057671C-50C9-438D-B05B-744C4F07C3F4}"/>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110" y="3508305"/>
            <a:ext cx="2869281" cy="6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34">
            <a:extLst>
              <a:ext uri="{FF2B5EF4-FFF2-40B4-BE49-F238E27FC236}">
                <a16:creationId xmlns:a16="http://schemas.microsoft.com/office/drawing/2014/main" id="{F0C85E6A-D6D9-4454-A90B-8BA867612940}"/>
              </a:ext>
            </a:extLst>
          </p:cNvPr>
          <p:cNvSpPr txBox="1">
            <a:spLocks noChangeArrowheads="1"/>
          </p:cNvSpPr>
          <p:nvPr/>
        </p:nvSpPr>
        <p:spPr bwMode="auto">
          <a:xfrm>
            <a:off x="1038915" y="2890838"/>
            <a:ext cx="2850129"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zh-CN" sz="2200">
                <a:latin typeface="SimHei" panose="02010609060101010101" pitchFamily="49" charset="-122"/>
                <a:ea typeface="SimHei" panose="02010609060101010101" pitchFamily="49" charset="-122"/>
              </a:rPr>
              <a:t>2009.2-2009.6</a:t>
            </a:r>
            <a:endParaRPr lang="en-US" altLang="zh-CN" sz="2200">
              <a:latin typeface="Times New Roman" panose="02020603050405020304" pitchFamily="18" charset="0"/>
              <a:ea typeface="SimHei" panose="02010609060101010101" pitchFamily="49" charset="-122"/>
            </a:endParaRPr>
          </a:p>
        </p:txBody>
      </p:sp>
      <p:sp>
        <p:nvSpPr>
          <p:cNvPr id="6167" name="矩形 58">
            <a:extLst>
              <a:ext uri="{FF2B5EF4-FFF2-40B4-BE49-F238E27FC236}">
                <a16:creationId xmlns:a16="http://schemas.microsoft.com/office/drawing/2014/main" id="{B9A02A8A-573F-4714-8502-7E413F75F8CC}"/>
              </a:ext>
            </a:extLst>
          </p:cNvPr>
          <p:cNvSpPr>
            <a:spLocks noChangeArrowheads="1"/>
          </p:cNvSpPr>
          <p:nvPr/>
        </p:nvSpPr>
        <p:spPr bwMode="auto">
          <a:xfrm>
            <a:off x="1021453" y="3551238"/>
            <a:ext cx="266320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00">
                <a:latin typeface="SimHei" panose="02010609060101010101" pitchFamily="49" charset="-122"/>
                <a:ea typeface="SimHei" panose="02010609060101010101" pitchFamily="49" charset="-122"/>
              </a:rPr>
              <a:t>2009.7-2013.8</a:t>
            </a:r>
            <a:endParaRPr lang="zh-CN" altLang="en-US"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D46554-74DF-4FB1-9141-398D2421D4C3}"/>
              </a:ext>
            </a:extLst>
          </p:cNvPr>
          <p:cNvSpPr>
            <a:spLocks noGrp="1"/>
          </p:cNvSpPr>
          <p:nvPr>
            <p:ph type="title"/>
          </p:nvPr>
        </p:nvSpPr>
        <p:spPr>
          <a:xfrm>
            <a:off x="845127" y="15082"/>
            <a:ext cx="10515600" cy="1325562"/>
          </a:xfrm>
        </p:spPr>
        <p:txBody>
          <a:bodyPr/>
          <a:lstStyle/>
          <a:p>
            <a:r>
              <a:rPr lang="en-US" altLang="zh-CN" dirty="0">
                <a:latin typeface="Arial" panose="020B0604020202020204" pitchFamily="34" charset="0"/>
                <a:cs typeface="Arial" panose="020B0604020202020204" pitchFamily="34" charset="0"/>
              </a:rPr>
              <a:t>Another interpretation of HWE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FFA74BFE-EF9B-436A-801E-5383CFDCEF25}"/>
              </a:ext>
            </a:extLst>
          </p:cNvPr>
          <p:cNvSpPr>
            <a:spLocks noGrp="1"/>
          </p:cNvSpPr>
          <p:nvPr>
            <p:ph idx="1"/>
          </p:nvPr>
        </p:nvSpPr>
        <p:spPr>
          <a:xfrm>
            <a:off x="838200" y="1497496"/>
            <a:ext cx="10515600" cy="4351337"/>
          </a:xfrm>
        </p:spPr>
        <p:txBody>
          <a:bodyPr/>
          <a:lstStyle/>
          <a:p>
            <a:r>
              <a:rPr lang="en-US" altLang="zh-CN" dirty="0">
                <a:latin typeface="Arial" panose="020B0604020202020204" pitchFamily="34" charset="0"/>
                <a:cs typeface="Arial" panose="020B0604020202020204" pitchFamily="34" charset="0"/>
              </a:rPr>
              <a:t>There are two degree of freedom in genotype space (i.e. three variables f(AA), f(Aa) and f(aa), but f(AA) + f(Aa) + f(aa)=1. ), but there is only one degree of freedom in allelic space (two variables, f(A) and f(a), but f(A) + f(a) =1).  Hardy Weinberg equilibrium create an one-to-one map between these two spaces.  In other words, HWE allows you to predict genotype frequencies from allele frequencies (vice versa). </a:t>
            </a:r>
          </a:p>
          <a:p>
            <a:endParaRPr lang="zh-CN" altLang="en-US" dirty="0"/>
          </a:p>
        </p:txBody>
      </p:sp>
    </p:spTree>
    <p:extLst>
      <p:ext uri="{BB962C8B-B14F-4D97-AF65-F5344CB8AC3E}">
        <p14:creationId xmlns:p14="http://schemas.microsoft.com/office/powerpoint/2010/main" val="339950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DFAE77-5F46-4E20-AA20-D3B7A6643125}"/>
              </a:ext>
            </a:extLst>
          </p:cNvPr>
          <p:cNvSpPr>
            <a:spLocks noGrp="1"/>
          </p:cNvSpPr>
          <p:nvPr>
            <p:ph type="title"/>
          </p:nvPr>
        </p:nvSpPr>
        <p:spPr>
          <a:xfrm>
            <a:off x="965049" y="15082"/>
            <a:ext cx="10515600" cy="1325562"/>
          </a:xfrm>
        </p:spPr>
        <p:txBody>
          <a:bodyPr/>
          <a:lstStyle/>
          <a:p>
            <a:r>
              <a:rPr lang="en-US" altLang="zh-CN" dirty="0">
                <a:latin typeface="Arial" panose="020B0604020202020204" pitchFamily="34" charset="0"/>
                <a:cs typeface="Arial" panose="020B0604020202020204" pitchFamily="34" charset="0"/>
              </a:rPr>
              <a:t>Testing HWE and goodness of fit test</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8D7C44B-FB48-4AF3-8BD1-539AF4E831BF}"/>
                  </a:ext>
                </a:extLst>
              </p:cNvPr>
              <p:cNvSpPr>
                <a:spLocks noGrp="1"/>
              </p:cNvSpPr>
              <p:nvPr>
                <p:ph idx="1"/>
              </p:nvPr>
            </p:nvSpPr>
            <p:spPr>
              <a:xfrm>
                <a:off x="464694" y="1499016"/>
                <a:ext cx="11242623" cy="4681121"/>
              </a:xfrm>
            </p:spPr>
            <p:txBody>
              <a:bodyPr/>
              <a:lstStyle/>
              <a:p>
                <a:r>
                  <a:rPr lang="en-US" altLang="zh-CN" dirty="0"/>
                  <a:t>Under a typical null model, it will have various predictions about the values in different categories.  We can then test the prediction from the model against the actual observation and calculate a test statistics (TS). </a:t>
                </a:r>
              </a:p>
              <a:p>
                <a:endParaRPr lang="en-US" altLang="zh-CN" dirty="0"/>
              </a:p>
              <a:p>
                <a:pPr marL="0" indent="0">
                  <a:buNone/>
                </a:pPr>
                <a:r>
                  <a:rPr lang="en-US" altLang="zh-CN" dirty="0"/>
                  <a:t>                                                     </a:t>
                </a:r>
                <a:r>
                  <a:rPr lang="el-GR" altLang="zh-CN" dirty="0"/>
                  <a:t>Χ</a:t>
                </a:r>
                <a:r>
                  <a:rPr lang="en-US" altLang="zh-CN" baseline="30000" dirty="0"/>
                  <a:t>2</a:t>
                </a:r>
                <a:r>
                  <a:rPr lang="en-US" altLang="zh-CN" dirty="0"/>
                  <a:t> =</a:t>
                </a:r>
                <a14:m>
                  <m:oMath xmlns:m="http://schemas.openxmlformats.org/officeDocument/2006/math">
                    <m:nary>
                      <m:naryPr>
                        <m:chr m:val="∑"/>
                        <m:ctrlPr>
                          <a:rPr lang="en-US" altLang="zh-CN"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f>
                          <m:fPr>
                            <m:ctrlPr>
                              <a:rPr lang="en-US" altLang="zh-CN"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𝑂𝑖</m:t>
                                </m:r>
                                <m:r>
                                  <a:rPr lang="en-US" altLang="zh-CN" b="0" i="1" smtClean="0">
                                    <a:latin typeface="Cambria Math" panose="02040503050406030204" pitchFamily="18" charset="0"/>
                                  </a:rPr>
                                  <m:t>−</m:t>
                                </m:r>
                                <m:r>
                                  <a:rPr lang="en-US" altLang="zh-CN" b="0" i="1" smtClean="0">
                                    <a:latin typeface="Cambria Math" panose="02040503050406030204" pitchFamily="18" charset="0"/>
                                  </a:rPr>
                                  <m:t>𝐸𝑖</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𝐸</m:t>
                            </m:r>
                            <m:r>
                              <a:rPr lang="en-US" altLang="zh-CN" b="0" i="1" baseline="-25000" smtClean="0">
                                <a:latin typeface="Cambria Math" panose="02040503050406030204" pitchFamily="18" charset="0"/>
                              </a:rPr>
                              <m:t>𝑖</m:t>
                            </m:r>
                          </m:den>
                        </m:f>
                      </m:e>
                    </m:nary>
                  </m:oMath>
                </a14:m>
                <a:endParaRPr lang="en-US" altLang="zh-CN" dirty="0"/>
              </a:p>
              <a:p>
                <a:endParaRPr lang="en-US" altLang="zh-CN" dirty="0"/>
              </a:p>
              <a:p>
                <a:r>
                  <a:rPr lang="en-US" altLang="zh-CN" dirty="0"/>
                  <a:t>It can be proven that this TS will follow a chi-square distribution. </a:t>
                </a:r>
                <a:endParaRPr lang="zh-CN" altLang="en-US" dirty="0">
                  <a:solidFill>
                    <a:srgbClr val="FF0000"/>
                  </a:solidFill>
                </a:endParaRPr>
              </a:p>
            </p:txBody>
          </p:sp>
        </mc:Choice>
        <mc:Fallback xmlns="">
          <p:sp>
            <p:nvSpPr>
              <p:cNvPr id="3" name="内容占位符 2">
                <a:extLst>
                  <a:ext uri="{FF2B5EF4-FFF2-40B4-BE49-F238E27FC236}">
                    <a16:creationId xmlns:a16="http://schemas.microsoft.com/office/drawing/2014/main" id="{28D7C44B-FB48-4AF3-8BD1-539AF4E831BF}"/>
                  </a:ext>
                </a:extLst>
              </p:cNvPr>
              <p:cNvSpPr>
                <a:spLocks noGrp="1" noRot="1" noChangeAspect="1" noMove="1" noResize="1" noEditPoints="1" noAdjustHandles="1" noChangeArrowheads="1" noChangeShapeType="1" noTextEdit="1"/>
              </p:cNvSpPr>
              <p:nvPr>
                <p:ph idx="1"/>
              </p:nvPr>
            </p:nvSpPr>
            <p:spPr>
              <a:xfrm>
                <a:off x="464694" y="1499016"/>
                <a:ext cx="11242623" cy="4681121"/>
              </a:xfrm>
              <a:blipFill>
                <a:blip r:embed="rId2"/>
                <a:stretch>
                  <a:fillRect l="-868" t="-2214" r="-17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8155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29961F-535C-4C14-AA4D-7A15ACB21F5C}"/>
              </a:ext>
            </a:extLst>
          </p:cNvPr>
          <p:cNvSpPr>
            <a:spLocks noGrp="1"/>
          </p:cNvSpPr>
          <p:nvPr>
            <p:ph type="title"/>
          </p:nvPr>
        </p:nvSpPr>
        <p:spPr/>
        <p:txBody>
          <a:bodyPr/>
          <a:lstStyle/>
          <a:p>
            <a:pPr algn="ctr"/>
            <a:r>
              <a:rPr lang="en-US" altLang="zh-CN" dirty="0">
                <a:latin typeface="Arial" panose="020B0604020202020204" pitchFamily="34" charset="0"/>
                <a:cs typeface="Arial" panose="020B0604020202020204" pitchFamily="34" charset="0"/>
              </a:rPr>
              <a:t>Exercise in class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5B072A64-333A-4496-B66D-EE09928F29A6}"/>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392710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19E7AA-8166-4ACE-9AB6-BAE23DF21B7A}"/>
              </a:ext>
            </a:extLst>
          </p:cNvPr>
          <p:cNvSpPr>
            <a:spLocks noGrp="1"/>
          </p:cNvSpPr>
          <p:nvPr>
            <p:ph type="title"/>
          </p:nvPr>
        </p:nvSpPr>
        <p:spPr>
          <a:xfrm>
            <a:off x="838200" y="-244471"/>
            <a:ext cx="10515600" cy="1325563"/>
          </a:xfrm>
        </p:spPr>
        <p:txBody>
          <a:bodyPr/>
          <a:lstStyle/>
          <a:p>
            <a:r>
              <a:rPr lang="en-US" altLang="zh-CN" dirty="0">
                <a:latin typeface="Arial" panose="020B0604020202020204" pitchFamily="34" charset="0"/>
                <a:cs typeface="Arial" panose="020B0604020202020204" pitchFamily="34" charset="0"/>
              </a:rPr>
              <a:t>Testing for Hardy Weinberg Equilibrium</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8D81353F-0963-4F27-9810-9C7AEB2A5AF6}"/>
              </a:ext>
            </a:extLst>
          </p:cNvPr>
          <p:cNvSpPr>
            <a:spLocks noGrp="1"/>
          </p:cNvSpPr>
          <p:nvPr>
            <p:ph idx="1"/>
          </p:nvPr>
        </p:nvSpPr>
        <p:spPr>
          <a:xfrm>
            <a:off x="503583" y="967409"/>
            <a:ext cx="11277600" cy="5209554"/>
          </a:xfrm>
        </p:spPr>
        <p:txBody>
          <a:bodyPr/>
          <a:lstStyle/>
          <a:p>
            <a:r>
              <a:rPr lang="en-US" altLang="zh-CN" dirty="0">
                <a:latin typeface="Arial" panose="020B0604020202020204" pitchFamily="34" charset="0"/>
                <a:cs typeface="Arial" panose="020B0604020202020204" pitchFamily="34" charset="0"/>
              </a:rPr>
              <a:t>How to test a hypothesis in general? </a:t>
            </a:r>
          </a:p>
          <a:p>
            <a:pPr marL="0" indent="0">
              <a:buNone/>
            </a:pPr>
            <a:r>
              <a:rPr lang="en-US" altLang="zh-CN" sz="2400" dirty="0">
                <a:latin typeface="Arial" panose="020B0604020202020204" pitchFamily="34" charset="0"/>
                <a:cs typeface="Arial" panose="020B0604020202020204" pitchFamily="34" charset="0"/>
              </a:rPr>
              <a:t>When you have a hypothesis in mind (in this case, HWE), you want to test whether this hypothesis is true or not. A typical conduction is that, you assume the null hypothesis is true, you make various predictions about the system, then you test your observed values against the expected and decide whether the two </a:t>
            </a:r>
            <a:r>
              <a:rPr lang="en-US" altLang="zh-CN" sz="2400" dirty="0">
                <a:solidFill>
                  <a:srgbClr val="FF0000"/>
                </a:solidFill>
                <a:latin typeface="Arial" panose="020B0604020202020204" pitchFamily="34" charset="0"/>
                <a:cs typeface="Arial" panose="020B0604020202020204" pitchFamily="34" charset="0"/>
              </a:rPr>
              <a:t>match </a:t>
            </a:r>
            <a:r>
              <a:rPr lang="en-US" altLang="zh-CN" sz="2400" dirty="0">
                <a:latin typeface="Arial" panose="020B0604020202020204" pitchFamily="34" charset="0"/>
                <a:cs typeface="Arial" panose="020B0604020202020204" pitchFamily="34" charset="0"/>
              </a:rPr>
              <a:t>each other or not. </a:t>
            </a:r>
          </a:p>
          <a:p>
            <a:pPr marL="0" indent="0">
              <a:buNone/>
            </a:pP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There are many statistical approaches testing for the matching of the observed and expected values.  Today, we will use one of these approaches. </a:t>
            </a:r>
          </a:p>
          <a:p>
            <a:pPr marL="0" indent="0">
              <a:buNone/>
            </a:pPr>
            <a:endParaRPr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69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8101A-8181-40EF-919E-47B403DD8B5A}"/>
              </a:ext>
            </a:extLst>
          </p:cNvPr>
          <p:cNvSpPr>
            <a:spLocks noGrp="1"/>
          </p:cNvSpPr>
          <p:nvPr>
            <p:ph type="title"/>
          </p:nvPr>
        </p:nvSpPr>
        <p:spPr>
          <a:xfrm>
            <a:off x="98978" y="0"/>
            <a:ext cx="10515600" cy="1325563"/>
          </a:xfrm>
        </p:spPr>
        <p:txBody>
          <a:bodyPr/>
          <a:lstStyle/>
          <a:p>
            <a:r>
              <a:rPr lang="en-US" altLang="zh-CN" dirty="0">
                <a:latin typeface="Arial" panose="020B0604020202020204" pitchFamily="34" charset="0"/>
                <a:cs typeface="Arial" panose="020B0604020202020204" pitchFamily="34" charset="0"/>
              </a:rPr>
              <a:t>Remind ourselves: HWE</a:t>
            </a:r>
            <a:endParaRPr lang="zh-CN" altLang="en-US" dirty="0">
              <a:latin typeface="Arial" panose="020B0604020202020204" pitchFamily="34" charset="0"/>
              <a:cs typeface="Arial" panose="020B0604020202020204" pitchFamily="34" charset="0"/>
            </a:endParaRPr>
          </a:p>
        </p:txBody>
      </p:sp>
      <p:pic>
        <p:nvPicPr>
          <p:cNvPr id="4" name="内容占位符 5">
            <a:extLst>
              <a:ext uri="{FF2B5EF4-FFF2-40B4-BE49-F238E27FC236}">
                <a16:creationId xmlns:a16="http://schemas.microsoft.com/office/drawing/2014/main" id="{EA97B015-5100-4E03-AE81-DC7997385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78" y="1622723"/>
            <a:ext cx="5387422" cy="4336874"/>
          </a:xfrm>
          <a:prstGeom prst="rect">
            <a:avLst/>
          </a:prstGeom>
        </p:spPr>
      </p:pic>
      <p:sp>
        <p:nvSpPr>
          <p:cNvPr id="5" name="文本框 4">
            <a:extLst>
              <a:ext uri="{FF2B5EF4-FFF2-40B4-BE49-F238E27FC236}">
                <a16:creationId xmlns:a16="http://schemas.microsoft.com/office/drawing/2014/main" id="{CDCEAE1F-C641-401D-925C-EBB00B6E5301}"/>
              </a:ext>
            </a:extLst>
          </p:cNvPr>
          <p:cNvSpPr txBox="1"/>
          <p:nvPr/>
        </p:nvSpPr>
        <p:spPr>
          <a:xfrm>
            <a:off x="5639403" y="1514450"/>
            <a:ext cx="6552597" cy="4832092"/>
          </a:xfrm>
          <a:prstGeom prst="rect">
            <a:avLst/>
          </a:prstGeom>
          <a:noFill/>
        </p:spPr>
        <p:txBody>
          <a:bodyPr wrap="square" rtlCol="0">
            <a:spAutoFit/>
          </a:bodyPr>
          <a:lstStyle/>
          <a:p>
            <a:r>
              <a:rPr lang="en-US" altLang="zh-CN" sz="2800" dirty="0">
                <a:latin typeface="Arial" panose="020B0604020202020204" pitchFamily="34" charset="0"/>
                <a:cs typeface="Arial" panose="020B0604020202020204" pitchFamily="34" charset="0"/>
              </a:rPr>
              <a:t>When population is random mating, the expected genotype frequencies will be </a:t>
            </a:r>
          </a:p>
          <a:p>
            <a:endParaRPr lang="en-US" altLang="zh-CN" sz="2800" dirty="0">
              <a:latin typeface="Arial" panose="020B0604020202020204" pitchFamily="34" charset="0"/>
              <a:cs typeface="Arial" panose="020B0604020202020204" pitchFamily="34" charset="0"/>
            </a:endParaRPr>
          </a:p>
          <a:p>
            <a:r>
              <a:rPr lang="en-US" altLang="zh-CN" sz="2800" dirty="0">
                <a:latin typeface="Arial" panose="020B0604020202020204" pitchFamily="34" charset="0"/>
                <a:cs typeface="Arial" panose="020B0604020202020204" pitchFamily="34" charset="0"/>
              </a:rPr>
              <a:t>              f(Aa)= 2pq, f(AA)=p</a:t>
            </a:r>
            <a:r>
              <a:rPr lang="en-US" altLang="zh-CN" sz="2800" baseline="30000" dirty="0">
                <a:latin typeface="Arial" panose="020B0604020202020204" pitchFamily="34" charset="0"/>
                <a:cs typeface="Arial" panose="020B0604020202020204" pitchFamily="34" charset="0"/>
              </a:rPr>
              <a:t>2</a:t>
            </a:r>
            <a:r>
              <a:rPr lang="en-US" altLang="zh-CN" sz="2800" dirty="0">
                <a:latin typeface="Arial" panose="020B0604020202020204" pitchFamily="34" charset="0"/>
                <a:cs typeface="Arial" panose="020B0604020202020204" pitchFamily="34" charset="0"/>
              </a:rPr>
              <a:t>, f(aa)=q</a:t>
            </a:r>
            <a:r>
              <a:rPr lang="en-US" altLang="zh-CN" sz="2800" baseline="30000" dirty="0">
                <a:latin typeface="Arial" panose="020B0604020202020204" pitchFamily="34" charset="0"/>
                <a:cs typeface="Arial" panose="020B0604020202020204" pitchFamily="34" charset="0"/>
              </a:rPr>
              <a:t>2</a:t>
            </a:r>
            <a:r>
              <a:rPr lang="en-US" altLang="zh-CN" sz="2800" dirty="0">
                <a:latin typeface="Arial" panose="020B0604020202020204" pitchFamily="34" charset="0"/>
                <a:cs typeface="Arial" panose="020B0604020202020204" pitchFamily="34" charset="0"/>
              </a:rPr>
              <a:t>.</a:t>
            </a:r>
          </a:p>
          <a:p>
            <a:r>
              <a:rPr lang="en-US" altLang="zh-CN" sz="2800" dirty="0">
                <a:latin typeface="Arial" panose="020B0604020202020204" pitchFamily="34" charset="0"/>
                <a:cs typeface="Arial" panose="020B0604020202020204" pitchFamily="34" charset="0"/>
              </a:rPr>
              <a:t>                                </a:t>
            </a:r>
          </a:p>
          <a:p>
            <a:r>
              <a:rPr lang="en-US" altLang="zh-CN" sz="2800" dirty="0">
                <a:latin typeface="Arial" panose="020B0604020202020204" pitchFamily="34" charset="0"/>
                <a:cs typeface="Arial" panose="020B0604020202020204" pitchFamily="34" charset="0"/>
              </a:rPr>
              <a:t>                    f(AA) + f(Aa) + f(aa)=1. </a:t>
            </a: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r>
              <a:rPr lang="en-US" altLang="zh-CN" sz="2800" dirty="0">
                <a:latin typeface="Arial" panose="020B0604020202020204" pitchFamily="34" charset="0"/>
                <a:cs typeface="Arial" panose="020B0604020202020204" pitchFamily="34" charset="0"/>
              </a:rPr>
              <a:t>  </a:t>
            </a:r>
            <a:endParaRPr lang="zh-CN"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46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F746AC-5DE9-451F-8EFE-491B8C3C24AB}"/>
              </a:ext>
            </a:extLst>
          </p:cNvPr>
          <p:cNvSpPr>
            <a:spLocks noGrp="1"/>
          </p:cNvSpPr>
          <p:nvPr>
            <p:ph type="title"/>
          </p:nvPr>
        </p:nvSpPr>
        <p:spPr>
          <a:xfrm>
            <a:off x="838200" y="18255"/>
            <a:ext cx="10515600" cy="1325563"/>
          </a:xfrm>
        </p:spPr>
        <p:txBody>
          <a:bodyPr/>
          <a:lstStyle/>
          <a:p>
            <a:r>
              <a:rPr lang="en-US" altLang="zh-CN" dirty="0">
                <a:latin typeface="Arial" panose="020B0604020202020204" pitchFamily="34" charset="0"/>
                <a:cs typeface="Arial" panose="020B0604020202020204" pitchFamily="34" charset="0"/>
              </a:rPr>
              <a:t>Example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F4B50206-F4D4-4964-BA83-7246217DFD69}"/>
              </a:ext>
            </a:extLst>
          </p:cNvPr>
          <p:cNvSpPr>
            <a:spLocks noGrp="1"/>
          </p:cNvSpPr>
          <p:nvPr>
            <p:ph idx="1"/>
          </p:nvPr>
        </p:nvSpPr>
        <p:spPr>
          <a:xfrm>
            <a:off x="98474" y="1153552"/>
            <a:ext cx="11844997" cy="5023412"/>
          </a:xfrm>
        </p:spPr>
        <p:txBody>
          <a:bodyPr/>
          <a:lstStyle/>
          <a:p>
            <a:r>
              <a:rPr lang="en-US" altLang="zh-CN" dirty="0">
                <a:latin typeface="Arial" panose="020B0604020202020204" pitchFamily="34" charset="0"/>
                <a:cs typeface="Arial" panose="020B0604020202020204" pitchFamily="34" charset="0"/>
              </a:rPr>
              <a:t>You sampled a population with 30 AA, 45 Aa and 25aa.  Is HWE true for this sample?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Step 1) estimate the allele frequency of the sample;</a:t>
            </a:r>
          </a:p>
          <a:p>
            <a:pPr marL="514350" indent="-514350">
              <a:buAutoNum type="alphaLcParenR"/>
            </a:pPr>
            <a:r>
              <a:rPr lang="en-US" altLang="zh-CN" dirty="0">
                <a:latin typeface="Arial" panose="020B0604020202020204" pitchFamily="34" charset="0"/>
                <a:cs typeface="Arial" panose="020B0604020202020204" pitchFamily="34" charset="0"/>
              </a:rPr>
              <a:t>There are 100 individuals, the frequency of A= f(AA) + ½* f(Aa), </a:t>
            </a:r>
          </a:p>
          <a:p>
            <a:pPr marL="0" indent="0">
              <a:buNone/>
            </a:pPr>
            <a:r>
              <a:rPr lang="en-US" altLang="zh-CN" dirty="0">
                <a:latin typeface="Arial" panose="020B0604020202020204" pitchFamily="34" charset="0"/>
                <a:cs typeface="Arial" panose="020B0604020202020204" pitchFamily="34" charset="0"/>
              </a:rPr>
              <a:t>The frequency of AA is 0.3, f(Aa)=0.45, So, the frequency of A is 0.525.</a:t>
            </a:r>
          </a:p>
          <a:p>
            <a:pPr marL="0" indent="0">
              <a:buNone/>
            </a:pPr>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Step 2) predict the expected genotype frequency from allele frequencies</a:t>
            </a:r>
          </a:p>
          <a:p>
            <a:pPr marL="0" indent="0">
              <a:buNone/>
            </a:pPr>
            <a:r>
              <a:rPr lang="en-US" altLang="zh-CN" dirty="0">
                <a:latin typeface="Arial" panose="020B0604020202020204" pitchFamily="34" charset="0"/>
                <a:cs typeface="Arial" panose="020B0604020202020204" pitchFamily="34" charset="0"/>
              </a:rPr>
              <a:t>based on HWE. Since f(A)=0.525, f(a)=0.475. The predicted genotype frequencies are: 28, 50 and 22 respectively.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20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B868B-F5B6-4371-9F5A-56B7611B99BD}"/>
              </a:ext>
            </a:extLst>
          </p:cNvPr>
          <p:cNvSpPr>
            <a:spLocks noGrp="1"/>
          </p:cNvSpPr>
          <p:nvPr>
            <p:ph type="title"/>
          </p:nvPr>
        </p:nvSpPr>
        <p:spPr>
          <a:xfrm>
            <a:off x="838200" y="-267921"/>
            <a:ext cx="10515600" cy="1325563"/>
          </a:xfrm>
        </p:spPr>
        <p:txBody>
          <a:bodyPr>
            <a:normAutofit/>
          </a:bodyPr>
          <a:lstStyle/>
          <a:p>
            <a:r>
              <a:rPr lang="en-US" altLang="zh-CN" sz="3600" dirty="0">
                <a:latin typeface="Arial" panose="020B0604020202020204" pitchFamily="34" charset="0"/>
                <a:cs typeface="Arial" panose="020B0604020202020204" pitchFamily="34" charset="0"/>
              </a:rPr>
              <a:t>Example continued</a:t>
            </a:r>
            <a:endParaRPr lang="zh-CN" alt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DEECAFC-D1BE-4950-A542-01AD02491FCA}"/>
                  </a:ext>
                </a:extLst>
              </p:cNvPr>
              <p:cNvSpPr>
                <a:spLocks noGrp="1"/>
              </p:cNvSpPr>
              <p:nvPr>
                <p:ph idx="1"/>
              </p:nvPr>
            </p:nvSpPr>
            <p:spPr>
              <a:xfrm>
                <a:off x="520505" y="886265"/>
                <a:ext cx="11352627" cy="5655212"/>
              </a:xfrm>
            </p:spPr>
            <p:txBody>
              <a:bodyPr/>
              <a:lstStyle/>
              <a:p>
                <a:r>
                  <a:rPr lang="en-US" altLang="zh-CN" dirty="0">
                    <a:latin typeface="Arial" panose="020B0604020202020204" pitchFamily="34" charset="0"/>
                    <a:cs typeface="Arial" panose="020B0604020202020204" pitchFamily="34" charset="0"/>
                  </a:rPr>
                  <a:t>Under a typical null model, it will have various predictions about the values in different categories.  We can then test the prediction from the model against the actual observation and calculate a test statistics (TS).                                                     </a:t>
                </a:r>
                <a:r>
                  <a:rPr lang="el-GR" altLang="zh-CN" dirty="0">
                    <a:latin typeface="Arial" panose="020B0604020202020204" pitchFamily="34" charset="0"/>
                    <a:cs typeface="Arial" panose="020B0604020202020204" pitchFamily="34" charset="0"/>
                  </a:rPr>
                  <a:t>Χ</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 =</a:t>
                </a:r>
                <a14:m>
                  <m:oMath xmlns:m="http://schemas.openxmlformats.org/officeDocument/2006/math">
                    <m:nary>
                      <m:naryPr>
                        <m:chr m:val="∑"/>
                        <m:ctrlPr>
                          <a:rPr lang="en-US" altLang="zh-CN"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f>
                          <m:fPr>
                            <m:ctrlPr>
                              <a:rPr lang="en-US" altLang="zh-CN"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𝑂𝑖</m:t>
                                </m:r>
                                <m:r>
                                  <a:rPr lang="en-US" altLang="zh-CN" b="0" i="1" smtClean="0">
                                    <a:latin typeface="Cambria Math" panose="02040503050406030204" pitchFamily="18" charset="0"/>
                                  </a:rPr>
                                  <m:t>−</m:t>
                                </m:r>
                                <m:r>
                                  <a:rPr lang="en-US" altLang="zh-CN" b="0" i="1" smtClean="0">
                                    <a:latin typeface="Cambria Math" panose="02040503050406030204" pitchFamily="18" charset="0"/>
                                  </a:rPr>
                                  <m:t>𝐸𝑖</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𝐸</m:t>
                            </m:r>
                            <m:r>
                              <a:rPr lang="en-US" altLang="zh-CN" b="0" i="1" baseline="-25000" smtClean="0">
                                <a:latin typeface="Cambria Math" panose="02040503050406030204" pitchFamily="18" charset="0"/>
                              </a:rPr>
                              <m:t>𝑖</m:t>
                            </m:r>
                          </m:den>
                        </m:f>
                      </m:e>
                    </m:nary>
                  </m:oMath>
                </a14:m>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It can be proven that this TS will follow a chi-square distribution.</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 </a:t>
                </a:r>
              </a:p>
              <a:p>
                <a:endParaRPr lang="zh-CN" altLang="en-US" dirty="0">
                  <a:solidFill>
                    <a:srgbClr val="FF0000"/>
                  </a:solidFill>
                  <a:latin typeface="Arial" panose="020B0604020202020204" pitchFamily="34" charset="0"/>
                  <a:cs typeface="Arial" panose="020B0604020202020204" pitchFamily="34" charset="0"/>
                </a:endParaRPr>
              </a:p>
            </p:txBody>
          </p:sp>
        </mc:Choice>
        <mc:Fallback xmlns="">
          <p:sp>
            <p:nvSpPr>
              <p:cNvPr id="3" name="内容占位符 2">
                <a:extLst>
                  <a:ext uri="{FF2B5EF4-FFF2-40B4-BE49-F238E27FC236}">
                    <a16:creationId xmlns:a16="http://schemas.microsoft.com/office/drawing/2014/main" id="{3DEECAFC-D1BE-4950-A542-01AD02491FCA}"/>
                  </a:ext>
                </a:extLst>
              </p:cNvPr>
              <p:cNvSpPr>
                <a:spLocks noGrp="1" noRot="1" noChangeAspect="1" noMove="1" noResize="1" noEditPoints="1" noAdjustHandles="1" noChangeArrowheads="1" noChangeShapeType="1" noTextEdit="1"/>
              </p:cNvSpPr>
              <p:nvPr>
                <p:ph idx="1"/>
              </p:nvPr>
            </p:nvSpPr>
            <p:spPr>
              <a:xfrm>
                <a:off x="520505" y="886265"/>
                <a:ext cx="11352627" cy="5655212"/>
              </a:xfrm>
              <a:blipFill>
                <a:blip r:embed="rId2"/>
                <a:stretch>
                  <a:fillRect l="-966" t="-1832"/>
                </a:stretch>
              </a:blipFill>
            </p:spPr>
            <p:txBody>
              <a:bodyPr/>
              <a:lstStyle/>
              <a:p>
                <a:r>
                  <a:rPr lang="zh-CN" altLang="en-US">
                    <a:noFill/>
                  </a:rPr>
                  <a:t> </a:t>
                </a:r>
              </a:p>
            </p:txBody>
          </p:sp>
        </mc:Fallback>
      </mc:AlternateContent>
      <p:graphicFrame>
        <p:nvGraphicFramePr>
          <p:cNvPr id="5" name="表格 4">
            <a:extLst>
              <a:ext uri="{FF2B5EF4-FFF2-40B4-BE49-F238E27FC236}">
                <a16:creationId xmlns:a16="http://schemas.microsoft.com/office/drawing/2014/main" id="{2BB5FF6A-13E7-4CF3-BE6F-7E344B75D630}"/>
              </a:ext>
            </a:extLst>
          </p:cNvPr>
          <p:cNvGraphicFramePr>
            <a:graphicFrameLocks noGrp="1"/>
          </p:cNvGraphicFramePr>
          <p:nvPr>
            <p:extLst/>
          </p:nvPr>
        </p:nvGraphicFramePr>
        <p:xfrm>
          <a:off x="1715052" y="3242311"/>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2470677"/>
                    </a:ext>
                  </a:extLst>
                </a:gridCol>
                <a:gridCol w="2032000">
                  <a:extLst>
                    <a:ext uri="{9D8B030D-6E8A-4147-A177-3AD203B41FA5}">
                      <a16:colId xmlns:a16="http://schemas.microsoft.com/office/drawing/2014/main" val="2445345193"/>
                    </a:ext>
                  </a:extLst>
                </a:gridCol>
                <a:gridCol w="2032000">
                  <a:extLst>
                    <a:ext uri="{9D8B030D-6E8A-4147-A177-3AD203B41FA5}">
                      <a16:colId xmlns:a16="http://schemas.microsoft.com/office/drawing/2014/main" val="2587685649"/>
                    </a:ext>
                  </a:extLst>
                </a:gridCol>
                <a:gridCol w="2032000">
                  <a:extLst>
                    <a:ext uri="{9D8B030D-6E8A-4147-A177-3AD203B41FA5}">
                      <a16:colId xmlns:a16="http://schemas.microsoft.com/office/drawing/2014/main" val="3214295476"/>
                    </a:ext>
                  </a:extLst>
                </a:gridCol>
              </a:tblGrid>
              <a:tr h="370840">
                <a:tc>
                  <a:txBody>
                    <a:bodyPr/>
                    <a:lstStyle/>
                    <a:p>
                      <a:r>
                        <a:rPr lang="en-US" altLang="zh-CN" dirty="0"/>
                        <a:t>Category</a:t>
                      </a:r>
                      <a:endParaRPr lang="zh-CN" altLang="en-US" dirty="0"/>
                    </a:p>
                  </a:txBody>
                  <a:tcPr/>
                </a:tc>
                <a:tc>
                  <a:txBody>
                    <a:bodyPr/>
                    <a:lstStyle/>
                    <a:p>
                      <a:r>
                        <a:rPr lang="en-US" altLang="zh-CN" dirty="0"/>
                        <a:t>Observed</a:t>
                      </a:r>
                      <a:endParaRPr lang="zh-CN" altLang="en-US" dirty="0"/>
                    </a:p>
                  </a:txBody>
                  <a:tcPr/>
                </a:tc>
                <a:tc>
                  <a:txBody>
                    <a:bodyPr/>
                    <a:lstStyle/>
                    <a:p>
                      <a:r>
                        <a:rPr lang="en-US" altLang="zh-CN" dirty="0"/>
                        <a:t>Expected</a:t>
                      </a:r>
                      <a:endParaRPr lang="zh-CN" altLang="en-US" dirty="0"/>
                    </a:p>
                  </a:txBody>
                  <a:tcPr/>
                </a:tc>
                <a:tc>
                  <a:txBody>
                    <a:bodyPr/>
                    <a:lstStyle/>
                    <a:p>
                      <a:r>
                        <a:rPr lang="en-US" altLang="zh-CN" dirty="0"/>
                        <a:t>Difference</a:t>
                      </a:r>
                      <a:endParaRPr lang="zh-CN" altLang="en-US" dirty="0"/>
                    </a:p>
                  </a:txBody>
                  <a:tcPr/>
                </a:tc>
                <a:extLst>
                  <a:ext uri="{0D108BD9-81ED-4DB2-BD59-A6C34878D82A}">
                    <a16:rowId xmlns:a16="http://schemas.microsoft.com/office/drawing/2014/main" val="2261101566"/>
                  </a:ext>
                </a:extLst>
              </a:tr>
              <a:tr h="370840">
                <a:tc>
                  <a:txBody>
                    <a:bodyPr/>
                    <a:lstStyle/>
                    <a:p>
                      <a:r>
                        <a:rPr lang="en-US" altLang="zh-CN" dirty="0"/>
                        <a:t>AA</a:t>
                      </a:r>
                      <a:endParaRPr lang="zh-CN" altLang="en-US" dirty="0"/>
                    </a:p>
                  </a:txBody>
                  <a:tcPr/>
                </a:tc>
                <a:tc>
                  <a:txBody>
                    <a:bodyPr/>
                    <a:lstStyle/>
                    <a:p>
                      <a:r>
                        <a:rPr lang="en-US" altLang="zh-CN" dirty="0"/>
                        <a:t>30</a:t>
                      </a:r>
                      <a:endParaRPr lang="zh-CN" altLang="en-US" dirty="0"/>
                    </a:p>
                  </a:txBody>
                  <a:tcPr/>
                </a:tc>
                <a:tc>
                  <a:txBody>
                    <a:bodyPr/>
                    <a:lstStyle/>
                    <a:p>
                      <a:r>
                        <a:rPr lang="en-US" altLang="zh-CN" dirty="0"/>
                        <a:t>28</a:t>
                      </a:r>
                      <a:endParaRPr lang="zh-CN" altLang="en-US" dirty="0"/>
                    </a:p>
                  </a:txBody>
                  <a:tcPr/>
                </a:tc>
                <a:tc>
                  <a:txBody>
                    <a:bodyPr/>
                    <a:lstStyle/>
                    <a:p>
                      <a:r>
                        <a:rPr lang="en-US" altLang="zh-CN" dirty="0"/>
                        <a:t>0.14</a:t>
                      </a:r>
                      <a:endParaRPr lang="zh-CN" altLang="en-US" dirty="0"/>
                    </a:p>
                  </a:txBody>
                  <a:tcPr/>
                </a:tc>
                <a:extLst>
                  <a:ext uri="{0D108BD9-81ED-4DB2-BD59-A6C34878D82A}">
                    <a16:rowId xmlns:a16="http://schemas.microsoft.com/office/drawing/2014/main" val="2691933814"/>
                  </a:ext>
                </a:extLst>
              </a:tr>
              <a:tr h="370840">
                <a:tc>
                  <a:txBody>
                    <a:bodyPr/>
                    <a:lstStyle/>
                    <a:p>
                      <a:r>
                        <a:rPr lang="en-US" altLang="zh-CN" dirty="0"/>
                        <a:t>Aa</a:t>
                      </a:r>
                      <a:endParaRPr lang="zh-CN" altLang="en-US" dirty="0"/>
                    </a:p>
                  </a:txBody>
                  <a:tcPr/>
                </a:tc>
                <a:tc>
                  <a:txBody>
                    <a:bodyPr/>
                    <a:lstStyle/>
                    <a:p>
                      <a:r>
                        <a:rPr lang="en-US" altLang="zh-CN" dirty="0"/>
                        <a:t>45</a:t>
                      </a:r>
                      <a:endParaRPr lang="zh-CN" altLang="en-US" dirty="0"/>
                    </a:p>
                  </a:txBody>
                  <a:tcPr/>
                </a:tc>
                <a:tc>
                  <a:txBody>
                    <a:bodyPr/>
                    <a:lstStyle/>
                    <a:p>
                      <a:r>
                        <a:rPr lang="en-US" altLang="zh-CN" dirty="0"/>
                        <a:t>50</a:t>
                      </a:r>
                      <a:endParaRPr lang="zh-CN" altLang="en-US" dirty="0"/>
                    </a:p>
                  </a:txBody>
                  <a:tcPr/>
                </a:tc>
                <a:tc>
                  <a:txBody>
                    <a:bodyPr/>
                    <a:lstStyle/>
                    <a:p>
                      <a:r>
                        <a:rPr lang="en-US" altLang="zh-CN" dirty="0"/>
                        <a:t>0.5</a:t>
                      </a:r>
                      <a:endParaRPr lang="zh-CN" altLang="en-US" dirty="0"/>
                    </a:p>
                  </a:txBody>
                  <a:tcPr/>
                </a:tc>
                <a:extLst>
                  <a:ext uri="{0D108BD9-81ED-4DB2-BD59-A6C34878D82A}">
                    <a16:rowId xmlns:a16="http://schemas.microsoft.com/office/drawing/2014/main" val="1276990639"/>
                  </a:ext>
                </a:extLst>
              </a:tr>
              <a:tr h="370840">
                <a:tc>
                  <a:txBody>
                    <a:bodyPr/>
                    <a:lstStyle/>
                    <a:p>
                      <a:r>
                        <a:rPr lang="en-US" altLang="zh-CN" dirty="0"/>
                        <a:t>aa</a:t>
                      </a:r>
                      <a:endParaRPr lang="zh-CN" altLang="en-US" dirty="0"/>
                    </a:p>
                  </a:txBody>
                  <a:tcPr/>
                </a:tc>
                <a:tc>
                  <a:txBody>
                    <a:bodyPr/>
                    <a:lstStyle/>
                    <a:p>
                      <a:r>
                        <a:rPr lang="en-US" altLang="zh-CN" dirty="0"/>
                        <a:t>25</a:t>
                      </a:r>
                      <a:endParaRPr lang="zh-CN" altLang="en-US" dirty="0"/>
                    </a:p>
                  </a:txBody>
                  <a:tcPr/>
                </a:tc>
                <a:tc>
                  <a:txBody>
                    <a:bodyPr/>
                    <a:lstStyle/>
                    <a:p>
                      <a:r>
                        <a:rPr lang="en-US" altLang="zh-CN" dirty="0"/>
                        <a:t>22</a:t>
                      </a:r>
                      <a:endParaRPr lang="zh-CN" altLang="en-US" dirty="0"/>
                    </a:p>
                  </a:txBody>
                  <a:tcPr/>
                </a:tc>
                <a:tc>
                  <a:txBody>
                    <a:bodyPr/>
                    <a:lstStyle/>
                    <a:p>
                      <a:r>
                        <a:rPr lang="en-US" altLang="zh-CN" dirty="0"/>
                        <a:t>0.41</a:t>
                      </a:r>
                      <a:endParaRPr lang="zh-CN" altLang="en-US" dirty="0"/>
                    </a:p>
                  </a:txBody>
                  <a:tcPr/>
                </a:tc>
                <a:extLst>
                  <a:ext uri="{0D108BD9-81ED-4DB2-BD59-A6C34878D82A}">
                    <a16:rowId xmlns:a16="http://schemas.microsoft.com/office/drawing/2014/main" val="564110657"/>
                  </a:ext>
                </a:extLst>
              </a:tr>
              <a:tr h="370840">
                <a:tc>
                  <a:txBody>
                    <a:bodyPr/>
                    <a:lstStyle/>
                    <a:p>
                      <a:r>
                        <a:rPr lang="en-US" altLang="zh-CN" dirty="0"/>
                        <a:t>SUM</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a:t>1.05</a:t>
                      </a:r>
                      <a:endParaRPr lang="zh-CN" altLang="en-US" dirty="0"/>
                    </a:p>
                  </a:txBody>
                  <a:tcPr/>
                </a:tc>
                <a:extLst>
                  <a:ext uri="{0D108BD9-81ED-4DB2-BD59-A6C34878D82A}">
                    <a16:rowId xmlns:a16="http://schemas.microsoft.com/office/drawing/2014/main" val="3765973741"/>
                  </a:ext>
                </a:extLst>
              </a:tr>
            </a:tbl>
          </a:graphicData>
        </a:graphic>
      </p:graphicFrame>
      <p:sp>
        <p:nvSpPr>
          <p:cNvPr id="6" name="文本框 5">
            <a:extLst>
              <a:ext uri="{FF2B5EF4-FFF2-40B4-BE49-F238E27FC236}">
                <a16:creationId xmlns:a16="http://schemas.microsoft.com/office/drawing/2014/main" id="{9C23FF1A-0005-4696-AC24-C9F4DC84D360}"/>
              </a:ext>
            </a:extLst>
          </p:cNvPr>
          <p:cNvSpPr txBox="1"/>
          <p:nvPr/>
        </p:nvSpPr>
        <p:spPr>
          <a:xfrm>
            <a:off x="838200" y="5318053"/>
            <a:ext cx="10102124" cy="646331"/>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The 5% cutoff for the Chi-Square test is 3.84. The calculated value is smaller than 3.84. So, there</a:t>
            </a:r>
          </a:p>
          <a:p>
            <a:r>
              <a:rPr lang="en-US" altLang="zh-CN" dirty="0">
                <a:latin typeface="Arial" panose="020B0604020202020204" pitchFamily="34" charset="0"/>
                <a:cs typeface="Arial" panose="020B0604020202020204" pitchFamily="34" charset="0"/>
              </a:rPr>
              <a:t>is not enough of evidence to reject HWE in this case.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0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60E330-AC94-4996-A30F-9D5BED27692E}"/>
              </a:ext>
            </a:extLst>
          </p:cNvPr>
          <p:cNvSpPr>
            <a:spLocks noGrp="1"/>
          </p:cNvSpPr>
          <p:nvPr>
            <p:ph type="title"/>
          </p:nvPr>
        </p:nvSpPr>
        <p:spPr>
          <a:xfrm>
            <a:off x="838200" y="-299793"/>
            <a:ext cx="10515600" cy="1325563"/>
          </a:xfrm>
        </p:spPr>
        <p:txBody>
          <a:bodyPr/>
          <a:lstStyle/>
          <a:p>
            <a:r>
              <a:rPr lang="en-US" altLang="zh-CN" dirty="0">
                <a:latin typeface="Arial" panose="020B0604020202020204" pitchFamily="34" charset="0"/>
                <a:cs typeface="Arial" panose="020B0604020202020204" pitchFamily="34" charset="0"/>
              </a:rPr>
              <a:t>Side note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E6010019-6AD9-4BAA-99EA-7FCA66BB7A54}"/>
              </a:ext>
            </a:extLst>
          </p:cNvPr>
          <p:cNvSpPr>
            <a:spLocks noGrp="1"/>
          </p:cNvSpPr>
          <p:nvPr>
            <p:ph idx="1"/>
          </p:nvPr>
        </p:nvSpPr>
        <p:spPr>
          <a:xfrm>
            <a:off x="380999" y="1253331"/>
            <a:ext cx="11400183" cy="4351338"/>
          </a:xfrm>
        </p:spPr>
        <p:txBody>
          <a:bodyPr/>
          <a:lstStyle/>
          <a:p>
            <a:r>
              <a:rPr lang="en-US" altLang="zh-CN" dirty="0">
                <a:latin typeface="Arial" panose="020B0604020202020204" pitchFamily="34" charset="0"/>
                <a:cs typeface="Arial" panose="020B0604020202020204" pitchFamily="34" charset="0"/>
              </a:rPr>
              <a:t>Chi-square distribution has a parameter called degree of freedom. In this case, we use </a:t>
            </a:r>
            <a:r>
              <a:rPr lang="en-US" altLang="zh-CN" dirty="0" err="1">
                <a:latin typeface="Arial" panose="020B0604020202020204" pitchFamily="34" charset="0"/>
                <a:cs typeface="Arial" panose="020B0604020202020204" pitchFamily="34" charset="0"/>
              </a:rPr>
              <a:t>chisq</a:t>
            </a:r>
            <a:r>
              <a:rPr lang="en-US" altLang="zh-CN" dirty="0">
                <a:latin typeface="Arial" panose="020B0604020202020204" pitchFamily="34" charset="0"/>
                <a:cs typeface="Arial" panose="020B0604020202020204" pitchFamily="34" charset="0"/>
              </a:rPr>
              <a:t>(</a:t>
            </a:r>
            <a:r>
              <a:rPr lang="en-US" altLang="zh-CN" dirty="0" err="1">
                <a:latin typeface="Arial" panose="020B0604020202020204" pitchFamily="34" charset="0"/>
                <a:cs typeface="Arial" panose="020B0604020202020204" pitchFamily="34" charset="0"/>
              </a:rPr>
              <a:t>df</a:t>
            </a:r>
            <a:r>
              <a:rPr lang="en-US" altLang="zh-CN" dirty="0">
                <a:latin typeface="Arial" panose="020B0604020202020204" pitchFamily="34" charset="0"/>
                <a:cs typeface="Arial" panose="020B0604020202020204" pitchFamily="34" charset="0"/>
              </a:rPr>
              <a:t>=1).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number of degrees is calculated as  # of categories – estimated parameters -1</a:t>
            </a:r>
            <a:endParaRPr lang="zh-CN" altLang="en-US"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912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00259-4BD3-4760-B4BE-095415527163}"/>
              </a:ext>
            </a:extLst>
          </p:cNvPr>
          <p:cNvSpPr>
            <a:spLocks noGrp="1"/>
          </p:cNvSpPr>
          <p:nvPr>
            <p:ph type="title"/>
          </p:nvPr>
        </p:nvSpPr>
        <p:spPr>
          <a:xfrm>
            <a:off x="845127" y="15082"/>
            <a:ext cx="10515600" cy="1325562"/>
          </a:xfrm>
        </p:spPr>
        <p:txBody>
          <a:bodyPr/>
          <a:lstStyle/>
          <a:p>
            <a:r>
              <a:rPr lang="en-US" altLang="zh-CN" dirty="0">
                <a:latin typeface="Arial" panose="020B0604020202020204" pitchFamily="34" charset="0"/>
                <a:cs typeface="Arial" panose="020B0604020202020204" pitchFamily="34" charset="0"/>
              </a:rPr>
              <a:t>Key points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384B0AEB-6B44-4593-8346-170F10FD095D}"/>
              </a:ext>
            </a:extLst>
          </p:cNvPr>
          <p:cNvSpPr>
            <a:spLocks noGrp="1"/>
          </p:cNvSpPr>
          <p:nvPr>
            <p:ph idx="1"/>
          </p:nvPr>
        </p:nvSpPr>
        <p:spPr/>
        <p:txBody>
          <a:bodyPr/>
          <a:lstStyle/>
          <a:p>
            <a:r>
              <a:rPr lang="en-US" altLang="zh-CN" dirty="0"/>
              <a:t>1) how to calculate allele and genotype frequencies in a population (sample). </a:t>
            </a:r>
          </a:p>
          <a:p>
            <a:r>
              <a:rPr lang="en-US" altLang="zh-CN" dirty="0"/>
              <a:t>2) how to predict genotype frequencies given allele frequencies assuming HWE </a:t>
            </a:r>
            <a:endParaRPr lang="zh-CN" altLang="en-US" dirty="0"/>
          </a:p>
        </p:txBody>
      </p:sp>
    </p:spTree>
    <p:extLst>
      <p:ext uri="{BB962C8B-B14F-4D97-AF65-F5344CB8AC3E}">
        <p14:creationId xmlns:p14="http://schemas.microsoft.com/office/powerpoint/2010/main" val="2588680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16B924-C086-4351-859A-CF1BE7FF40BC}"/>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2.2 Natural selection and deterministic theory</a:t>
            </a:r>
            <a:endParaRPr lang="zh-CN" altLang="en-US"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36450222-DF37-4CA1-81E2-45CA76B4A37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494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B973F6-CE51-4A4F-843A-FF4ED4620E23}"/>
              </a:ext>
            </a:extLst>
          </p:cNvPr>
          <p:cNvSpPr>
            <a:spLocks noGrp="1"/>
          </p:cNvSpPr>
          <p:nvPr>
            <p:ph type="title"/>
          </p:nvPr>
        </p:nvSpPr>
        <p:spPr>
          <a:xfrm>
            <a:off x="838200" y="-119615"/>
            <a:ext cx="10515600" cy="1325563"/>
          </a:xfrm>
        </p:spPr>
        <p:txBody>
          <a:bodyPr/>
          <a:lstStyle/>
          <a:p>
            <a:pPr algn="ctr"/>
            <a:r>
              <a:rPr lang="en-US" altLang="zh-CN" dirty="0">
                <a:latin typeface="Arial" panose="020B0604020202020204" pitchFamily="34" charset="0"/>
                <a:cs typeface="Arial" panose="020B0604020202020204" pitchFamily="34" charset="0"/>
              </a:rPr>
              <a:t>Topics covered in this lecture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479DCA51-C307-4318-9AA3-6757C43E0A31}"/>
              </a:ext>
            </a:extLst>
          </p:cNvPr>
          <p:cNvSpPr>
            <a:spLocks noGrp="1"/>
          </p:cNvSpPr>
          <p:nvPr>
            <p:ph idx="1"/>
          </p:nvPr>
        </p:nvSpPr>
        <p:spPr>
          <a:xfrm>
            <a:off x="384313" y="998806"/>
            <a:ext cx="11489635" cy="5693542"/>
          </a:xfrm>
        </p:spPr>
        <p:txBody>
          <a:bodyPr>
            <a:normAutofit lnSpcReduction="10000"/>
          </a:bodyPr>
          <a:lstStyle/>
          <a:p>
            <a:r>
              <a:rPr lang="en-US" altLang="zh-CN" dirty="0" err="1">
                <a:latin typeface="Arial" panose="020B0604020202020204" pitchFamily="34" charset="0"/>
                <a:cs typeface="Arial" panose="020B0604020202020204" pitchFamily="34" charset="0"/>
              </a:rPr>
              <a:t>i</a:t>
            </a:r>
            <a:r>
              <a:rPr lang="en-US" altLang="zh-CN" dirty="0">
                <a:latin typeface="Arial" panose="020B0604020202020204" pitchFamily="34" charset="0"/>
                <a:cs typeface="Arial" panose="020B0604020202020204" pitchFamily="34" charset="0"/>
              </a:rPr>
              <a:t>) The historical context for the origin of Population Genetics</a:t>
            </a:r>
          </a:p>
          <a:p>
            <a:r>
              <a:rPr lang="en-US" altLang="zh-CN" dirty="0">
                <a:latin typeface="Arial" panose="020B0604020202020204" pitchFamily="34" charset="0"/>
                <a:cs typeface="Arial" panose="020B0604020202020204" pitchFamily="34" charset="0"/>
              </a:rPr>
              <a:t>ii) Key concepts in Population Genetics</a:t>
            </a:r>
          </a:p>
          <a:p>
            <a:pPr marL="0" indent="0">
              <a:buNone/>
            </a:pPr>
            <a:r>
              <a:rPr lang="en-US" altLang="zh-CN" dirty="0">
                <a:latin typeface="Arial" panose="020B0604020202020204" pitchFamily="34" charset="0"/>
                <a:cs typeface="Arial" panose="020B0604020202020204" pitchFamily="34" charset="0"/>
              </a:rPr>
              <a:t>1) Hardy Weinberg Equilibrium</a:t>
            </a:r>
          </a:p>
          <a:p>
            <a:pPr marL="0" indent="0">
              <a:buNone/>
            </a:pPr>
            <a:r>
              <a:rPr lang="en-US" altLang="zh-CN" dirty="0">
                <a:latin typeface="Arial" panose="020B0604020202020204" pitchFamily="34" charset="0"/>
                <a:cs typeface="Arial" panose="020B0604020202020204" pitchFamily="34" charset="0"/>
              </a:rPr>
              <a:t>2) Natural selection and deterministic theory</a:t>
            </a:r>
          </a:p>
          <a:p>
            <a:pPr marL="0" indent="0">
              <a:buNone/>
            </a:pPr>
            <a:r>
              <a:rPr lang="en-US" altLang="zh-CN" dirty="0">
                <a:latin typeface="Arial" panose="020B0604020202020204" pitchFamily="34" charset="0"/>
                <a:cs typeface="Arial" panose="020B0604020202020204" pitchFamily="34" charset="0"/>
              </a:rPr>
              <a:t>3) Finite populations, Wright-Fisher Model, Genetic drift, effective population size</a:t>
            </a:r>
          </a:p>
          <a:p>
            <a:pPr marL="0" indent="0">
              <a:buNone/>
            </a:pPr>
            <a:r>
              <a:rPr lang="en-US" altLang="zh-CN" dirty="0">
                <a:latin typeface="Arial" panose="020B0604020202020204" pitchFamily="34" charset="0"/>
                <a:cs typeface="Arial" panose="020B0604020202020204" pitchFamily="34" charset="0"/>
              </a:rPr>
              <a:t>4) Mutation, measures of variability, mutation drift balance, Molecular Clock</a:t>
            </a:r>
          </a:p>
          <a:p>
            <a:pPr marL="0" indent="0">
              <a:buNone/>
            </a:pPr>
            <a:r>
              <a:rPr lang="en-US" altLang="zh-CN" dirty="0">
                <a:latin typeface="Arial" panose="020B0604020202020204" pitchFamily="34" charset="0"/>
                <a:cs typeface="Arial" panose="020B0604020202020204" pitchFamily="34" charset="0"/>
              </a:rPr>
              <a:t>5) Other forms of natural selection</a:t>
            </a:r>
          </a:p>
          <a:p>
            <a:pPr marL="0" indent="0">
              <a:buNone/>
            </a:pPr>
            <a:r>
              <a:rPr lang="en-US" altLang="zh-CN" dirty="0">
                <a:latin typeface="Arial" panose="020B0604020202020204" pitchFamily="34" charset="0"/>
                <a:cs typeface="Arial" panose="020B0604020202020204" pitchFamily="34" charset="0"/>
              </a:rPr>
              <a:t>6) Recombination, linkage disequilibrium, genome wide association studies</a:t>
            </a:r>
          </a:p>
          <a:p>
            <a:pPr marL="0" indent="0">
              <a:buNone/>
            </a:pPr>
            <a:r>
              <a:rPr lang="en-US" altLang="zh-CN" dirty="0">
                <a:latin typeface="Arial" panose="020B0604020202020204" pitchFamily="34" charset="0"/>
                <a:cs typeface="Arial" panose="020B0604020202020204" pitchFamily="34" charset="0"/>
              </a:rPr>
              <a:t>7) Later part of the 20</a:t>
            </a:r>
            <a:r>
              <a:rPr lang="en-US" altLang="zh-CN" baseline="30000" dirty="0">
                <a:latin typeface="Arial" panose="020B0604020202020204" pitchFamily="34" charset="0"/>
                <a:cs typeface="Arial" panose="020B0604020202020204" pitchFamily="34" charset="0"/>
              </a:rPr>
              <a:t>th</a:t>
            </a:r>
            <a:r>
              <a:rPr lang="en-US" altLang="zh-CN" dirty="0">
                <a:latin typeface="Arial" panose="020B0604020202020204" pitchFamily="34" charset="0"/>
                <a:cs typeface="Arial" panose="020B0604020202020204" pitchFamily="34" charset="0"/>
              </a:rPr>
              <a:t> century for Population Genetics</a:t>
            </a:r>
          </a:p>
        </p:txBody>
      </p:sp>
    </p:spTree>
    <p:extLst>
      <p:ext uri="{BB962C8B-B14F-4D97-AF65-F5344CB8AC3E}">
        <p14:creationId xmlns:p14="http://schemas.microsoft.com/office/powerpoint/2010/main" val="3623876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F3BCA-60B0-427D-BE49-79C6DC560C1D}"/>
              </a:ext>
            </a:extLst>
          </p:cNvPr>
          <p:cNvSpPr>
            <a:spLocks noGrp="1"/>
          </p:cNvSpPr>
          <p:nvPr>
            <p:ph type="title"/>
          </p:nvPr>
        </p:nvSpPr>
        <p:spPr>
          <a:xfrm>
            <a:off x="838200" y="-163378"/>
            <a:ext cx="10515600" cy="1325562"/>
          </a:xfrm>
        </p:spPr>
        <p:txBody>
          <a:bodyPr/>
          <a:lstStyle/>
          <a:p>
            <a:r>
              <a:rPr lang="en-US" altLang="zh-CN" dirty="0">
                <a:latin typeface="Arial" panose="020B0604020202020204" pitchFamily="34" charset="0"/>
                <a:cs typeface="Arial" panose="020B0604020202020204" pitchFamily="34" charset="0"/>
              </a:rPr>
              <a:t>A few concepts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5658541A-F59E-4FE9-83F4-827339573C92}"/>
              </a:ext>
            </a:extLst>
          </p:cNvPr>
          <p:cNvSpPr>
            <a:spLocks noGrp="1"/>
          </p:cNvSpPr>
          <p:nvPr>
            <p:ph idx="1"/>
          </p:nvPr>
        </p:nvSpPr>
        <p:spPr>
          <a:xfrm>
            <a:off x="323557" y="942536"/>
            <a:ext cx="11372420" cy="5657048"/>
          </a:xfrm>
        </p:spPr>
        <p:txBody>
          <a:bodyPr/>
          <a:lstStyle/>
          <a:p>
            <a:r>
              <a:rPr lang="en-SG" altLang="zh-CN" b="1" dirty="0">
                <a:latin typeface="Arial" panose="020B0604020202020204" pitchFamily="34" charset="0"/>
                <a:cs typeface="Arial" panose="020B0604020202020204" pitchFamily="34" charset="0"/>
              </a:rPr>
              <a:t>1) </a:t>
            </a:r>
            <a:r>
              <a:rPr lang="en-SG" altLang="zh-CN" b="1" u="sng" dirty="0">
                <a:latin typeface="Arial" panose="020B0604020202020204" pitchFamily="34" charset="0"/>
                <a:cs typeface="Arial" panose="020B0604020202020204" pitchFamily="34" charset="0"/>
              </a:rPr>
              <a:t>Fitness</a:t>
            </a:r>
            <a:r>
              <a:rPr lang="en-SG" altLang="zh-CN" b="1" dirty="0">
                <a:latin typeface="Arial" panose="020B0604020202020204" pitchFamily="34" charset="0"/>
                <a:cs typeface="Arial" panose="020B0604020202020204" pitchFamily="34" charset="0"/>
              </a:rPr>
              <a:t>, </a:t>
            </a:r>
            <a:r>
              <a:rPr lang="en-SG" altLang="zh-CN" dirty="0">
                <a:latin typeface="Arial" panose="020B0604020202020204" pitchFamily="34" charset="0"/>
                <a:cs typeface="Arial" panose="020B0604020202020204" pitchFamily="34" charset="0"/>
              </a:rPr>
              <a:t>describes individual reproductive success and is equal to the average contribution to the gene pool of the next generation that is made by individuals of the specified genotype or phenotype. </a:t>
            </a:r>
            <a:endParaRPr lang="en-SG" altLang="zh-CN" b="1" dirty="0">
              <a:latin typeface="Arial" panose="020B0604020202020204" pitchFamily="34" charset="0"/>
              <a:cs typeface="Arial" panose="020B0604020202020204" pitchFamily="34" charset="0"/>
            </a:endParaRPr>
          </a:p>
          <a:p>
            <a:r>
              <a:rPr lang="en-SG" altLang="zh-CN" b="1" dirty="0">
                <a:latin typeface="Arial" panose="020B0604020202020204" pitchFamily="34" charset="0"/>
                <a:cs typeface="Arial" panose="020B0604020202020204" pitchFamily="34" charset="0"/>
              </a:rPr>
              <a:t>2) </a:t>
            </a:r>
            <a:r>
              <a:rPr lang="en-SG" altLang="zh-CN" b="1" u="sng" dirty="0">
                <a:latin typeface="Arial" panose="020B0604020202020204" pitchFamily="34" charset="0"/>
                <a:cs typeface="Arial" panose="020B0604020202020204" pitchFamily="34" charset="0"/>
              </a:rPr>
              <a:t>Viability selection</a:t>
            </a:r>
            <a:r>
              <a:rPr lang="en-SG" altLang="zh-CN" dirty="0">
                <a:latin typeface="Arial" panose="020B0604020202020204" pitchFamily="34" charset="0"/>
                <a:cs typeface="Arial" panose="020B0604020202020204" pitchFamily="34" charset="0"/>
              </a:rPr>
              <a:t>, the selection of </a:t>
            </a:r>
          </a:p>
          <a:p>
            <a:pPr marL="0" indent="0">
              <a:buNone/>
            </a:pPr>
            <a:r>
              <a:rPr lang="en-SG" altLang="zh-CN" dirty="0">
                <a:latin typeface="Arial" panose="020B0604020202020204" pitchFamily="34" charset="0"/>
                <a:cs typeface="Arial" panose="020B0604020202020204" pitchFamily="34" charset="0"/>
              </a:rPr>
              <a:t>individual organisms who can survive until </a:t>
            </a:r>
          </a:p>
          <a:p>
            <a:pPr marL="0" indent="0">
              <a:buNone/>
            </a:pPr>
            <a:r>
              <a:rPr lang="en-SG" altLang="zh-CN" dirty="0">
                <a:latin typeface="Arial" panose="020B0604020202020204" pitchFamily="34" charset="0"/>
                <a:cs typeface="Arial" panose="020B0604020202020204" pitchFamily="34" charset="0"/>
              </a:rPr>
              <a:t>they are able to reproduce. </a:t>
            </a:r>
          </a:p>
          <a:p>
            <a:pPr marL="0" indent="0">
              <a:buNone/>
            </a:pPr>
            <a:endParaRPr lang="en-SG" altLang="zh-CN" dirty="0">
              <a:latin typeface="Arial" panose="020B0604020202020204" pitchFamily="34" charset="0"/>
              <a:cs typeface="Arial" panose="020B0604020202020204" pitchFamily="34" charset="0"/>
            </a:endParaRPr>
          </a:p>
          <a:p>
            <a:r>
              <a:rPr lang="en-SG" altLang="zh-CN" b="1" dirty="0">
                <a:latin typeface="Arial" panose="020B0604020202020204" pitchFamily="34" charset="0"/>
                <a:cs typeface="Arial" panose="020B0604020202020204" pitchFamily="34" charset="0"/>
              </a:rPr>
              <a:t>3) Absolute/relative fitness, </a:t>
            </a:r>
          </a:p>
          <a:p>
            <a:pPr marL="0" indent="0">
              <a:buNone/>
            </a:pPr>
            <a:r>
              <a:rPr lang="en-SG" altLang="zh-CN" b="1" dirty="0">
                <a:latin typeface="Arial" panose="020B0604020202020204" pitchFamily="34" charset="0"/>
                <a:cs typeface="Arial" panose="020B0604020202020204" pitchFamily="34" charset="0"/>
              </a:rPr>
              <a:t>Absolute</a:t>
            </a:r>
            <a:r>
              <a:rPr lang="en-SG" altLang="zh-CN" dirty="0">
                <a:latin typeface="Arial" panose="020B0604020202020204" pitchFamily="34" charset="0"/>
                <a:cs typeface="Arial" panose="020B0604020202020204" pitchFamily="34" charset="0"/>
              </a:rPr>
              <a:t>: The # of </a:t>
            </a:r>
            <a:r>
              <a:rPr lang="en-SG" altLang="zh-CN" dirty="0" err="1">
                <a:latin typeface="Arial" panose="020B0604020202020204" pitchFamily="34" charset="0"/>
                <a:cs typeface="Arial" panose="020B0604020202020204" pitchFamily="34" charset="0"/>
              </a:rPr>
              <a:t>offsprings</a:t>
            </a:r>
            <a:r>
              <a:rPr lang="en-SG" altLang="zh-CN" dirty="0">
                <a:latin typeface="Arial" panose="020B0604020202020204" pitchFamily="34" charset="0"/>
                <a:cs typeface="Arial" panose="020B0604020202020204" pitchFamily="34" charset="0"/>
              </a:rPr>
              <a:t> (or reproductive success) of a genotype. </a:t>
            </a:r>
          </a:p>
          <a:p>
            <a:pPr marL="0" indent="0">
              <a:buNone/>
            </a:pPr>
            <a:r>
              <a:rPr lang="en-SG" altLang="zh-CN" b="1" dirty="0">
                <a:latin typeface="Arial" panose="020B0604020202020204" pitchFamily="34" charset="0"/>
                <a:cs typeface="Arial" panose="020B0604020202020204" pitchFamily="34" charset="0"/>
              </a:rPr>
              <a:t>Relative</a:t>
            </a:r>
            <a:r>
              <a:rPr lang="en-SG" altLang="zh-CN" dirty="0">
                <a:latin typeface="Arial" panose="020B0604020202020204" pitchFamily="34" charset="0"/>
                <a:cs typeface="Arial" panose="020B0604020202020204" pitchFamily="34" charset="0"/>
              </a:rPr>
              <a:t>:  Rescale fitness against one genotype.  For example, we sometimes rescale the fitness against fitness values from the largest (smallest) genotypes. </a:t>
            </a:r>
          </a:p>
          <a:p>
            <a:pPr marL="0" indent="0">
              <a:buNone/>
            </a:pPr>
            <a:endParaRPr lang="en-SG" altLang="zh-CN" dirty="0">
              <a:latin typeface="Arial" panose="020B0604020202020204" pitchFamily="34" charset="0"/>
              <a:cs typeface="Arial" panose="020B0604020202020204" pitchFamily="34" charset="0"/>
            </a:endParaRPr>
          </a:p>
          <a:p>
            <a:endParaRPr lang="en-SG" altLang="zh-CN" dirty="0">
              <a:latin typeface="Arial" panose="020B0604020202020204" pitchFamily="34" charset="0"/>
              <a:cs typeface="Arial" panose="020B0604020202020204" pitchFamily="34" charset="0"/>
            </a:endParaRPr>
          </a:p>
          <a:p>
            <a:pPr marL="0" indent="0">
              <a:buNone/>
            </a:pPr>
            <a:endParaRPr lang="en-SG" altLang="zh-CN" dirty="0">
              <a:latin typeface="Arial" panose="020B0604020202020204" pitchFamily="34" charset="0"/>
              <a:cs typeface="Arial" panose="020B0604020202020204" pitchFamily="34" charset="0"/>
            </a:endParaRPr>
          </a:p>
          <a:p>
            <a:endParaRPr lang="en-SG" altLang="zh-CN"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62E2AE42-D1BC-43FA-AEAE-4401F64B031A}"/>
              </a:ext>
            </a:extLst>
          </p:cNvPr>
          <p:cNvPicPr>
            <a:picLocks noChangeAspect="1"/>
          </p:cNvPicPr>
          <p:nvPr/>
        </p:nvPicPr>
        <p:blipFill>
          <a:blip r:embed="rId2"/>
          <a:stretch>
            <a:fillRect/>
          </a:stretch>
        </p:blipFill>
        <p:spPr>
          <a:xfrm>
            <a:off x="8424474" y="2151869"/>
            <a:ext cx="3271503" cy="2554261"/>
          </a:xfrm>
          <a:prstGeom prst="rect">
            <a:avLst/>
          </a:prstGeom>
        </p:spPr>
      </p:pic>
    </p:spTree>
    <p:extLst>
      <p:ext uri="{BB962C8B-B14F-4D97-AF65-F5344CB8AC3E}">
        <p14:creationId xmlns:p14="http://schemas.microsoft.com/office/powerpoint/2010/main" val="2546038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D04AC1E-9AF0-4D44-8A05-8CCCA4F64A2B}"/>
              </a:ext>
            </a:extLst>
          </p:cNvPr>
          <p:cNvSpPr>
            <a:spLocks noGrp="1" noChangeArrowheads="1"/>
          </p:cNvSpPr>
          <p:nvPr>
            <p:ph type="title"/>
          </p:nvPr>
        </p:nvSpPr>
        <p:spPr>
          <a:xfrm>
            <a:off x="1696278" y="0"/>
            <a:ext cx="9044609" cy="1143000"/>
          </a:xfrm>
        </p:spPr>
        <p:txBody>
          <a:bodyPr>
            <a:noAutofit/>
          </a:bodyPr>
          <a:lstStyle/>
          <a:p>
            <a:pPr algn="ctr" eaLnBrk="1" hangingPunct="1"/>
            <a:r>
              <a:rPr lang="en-US" altLang="zh-CN" sz="4000" u="sng" dirty="0">
                <a:latin typeface="Arial" panose="020B0604020202020204" pitchFamily="34" charset="0"/>
                <a:cs typeface="Arial" panose="020B0604020202020204" pitchFamily="34" charset="0"/>
              </a:rPr>
              <a:t>Deterministic theory </a:t>
            </a:r>
            <a:br>
              <a:rPr lang="en-US" altLang="zh-CN" sz="4000" dirty="0">
                <a:latin typeface="Arial" panose="020B0604020202020204" pitchFamily="34" charset="0"/>
                <a:cs typeface="Arial" panose="020B0604020202020204" pitchFamily="34" charset="0"/>
              </a:rPr>
            </a:br>
            <a:r>
              <a:rPr lang="en-US" altLang="zh-CN" sz="4000" dirty="0">
                <a:latin typeface="Arial" panose="020B0604020202020204" pitchFamily="34" charset="0"/>
                <a:cs typeface="Arial" panose="020B0604020202020204" pitchFamily="34" charset="0"/>
              </a:rPr>
              <a:t>(viability selection)</a:t>
            </a:r>
          </a:p>
        </p:txBody>
      </p:sp>
      <p:sp>
        <p:nvSpPr>
          <p:cNvPr id="11267" name="Rectangle 3">
            <a:extLst>
              <a:ext uri="{FF2B5EF4-FFF2-40B4-BE49-F238E27FC236}">
                <a16:creationId xmlns:a16="http://schemas.microsoft.com/office/drawing/2014/main" id="{C9334DDE-4B29-40FF-8F01-243D7FEE04FF}"/>
              </a:ext>
            </a:extLst>
          </p:cNvPr>
          <p:cNvSpPr>
            <a:spLocks noGrp="1" noChangeArrowheads="1"/>
          </p:cNvSpPr>
          <p:nvPr>
            <p:ph idx="1"/>
          </p:nvPr>
        </p:nvSpPr>
        <p:spPr>
          <a:xfrm>
            <a:off x="801857" y="1298714"/>
            <a:ext cx="10944665" cy="4949686"/>
          </a:xfrm>
        </p:spPr>
        <p:txBody>
          <a:bodyPr>
            <a:normAutofit fontScale="92500" lnSpcReduction="10000"/>
          </a:bodyPr>
          <a:lstStyle/>
          <a:p>
            <a:pPr eaLnBrk="1" hangingPunct="1">
              <a:lnSpc>
                <a:spcPct val="90000"/>
              </a:lnSpc>
            </a:pPr>
            <a:r>
              <a:rPr lang="en-US" altLang="zh-CN" dirty="0">
                <a:latin typeface="Arial" panose="020B0604020202020204" pitchFamily="34" charset="0"/>
                <a:cs typeface="Arial" panose="020B0604020202020204" pitchFamily="34" charset="0"/>
              </a:rPr>
              <a:t>When population size is infinitely large, how population evolve from generation to generation (change in allele/genotype frequencies). </a:t>
            </a:r>
          </a:p>
          <a:p>
            <a:pPr marL="0" indent="0" eaLnBrk="1" hangingPunct="1">
              <a:lnSpc>
                <a:spcPct val="90000"/>
              </a:lnSpc>
              <a:buNone/>
            </a:pPr>
            <a:r>
              <a:rPr lang="en-US" altLang="zh-CN" dirty="0">
                <a:latin typeface="Arial" panose="020B0604020202020204" pitchFamily="34" charset="0"/>
                <a:cs typeface="Arial" panose="020B0604020202020204" pitchFamily="34" charset="0"/>
              </a:rPr>
              <a:t>                                     AA      </a:t>
            </a:r>
            <a:r>
              <a:rPr lang="en-US" altLang="zh-CN" dirty="0" err="1">
                <a:latin typeface="Arial" panose="020B0604020202020204" pitchFamily="34" charset="0"/>
                <a:cs typeface="Arial" panose="020B0604020202020204" pitchFamily="34" charset="0"/>
              </a:rPr>
              <a:t>Aa</a:t>
            </a:r>
            <a:r>
              <a:rPr lang="en-US" altLang="zh-CN" dirty="0">
                <a:latin typeface="Arial" panose="020B0604020202020204" pitchFamily="34" charset="0"/>
                <a:cs typeface="Arial" panose="020B0604020202020204" pitchFamily="34" charset="0"/>
              </a:rPr>
              <a:t>      </a:t>
            </a:r>
            <a:r>
              <a:rPr lang="en-US" altLang="zh-CN" dirty="0" err="1">
                <a:latin typeface="Arial" panose="020B0604020202020204" pitchFamily="34" charset="0"/>
                <a:cs typeface="Arial" panose="020B0604020202020204" pitchFamily="34" charset="0"/>
              </a:rPr>
              <a:t>aa</a:t>
            </a:r>
            <a:endParaRPr lang="en-US" altLang="zh-CN" dirty="0">
              <a:latin typeface="Arial" panose="020B0604020202020204" pitchFamily="34" charset="0"/>
              <a:cs typeface="Arial" panose="020B0604020202020204" pitchFamily="34" charset="0"/>
            </a:endParaRPr>
          </a:p>
          <a:p>
            <a:pPr marL="0" indent="0" eaLnBrk="1" hangingPunct="1">
              <a:lnSpc>
                <a:spcPct val="90000"/>
              </a:lnSpc>
              <a:buNone/>
            </a:pPr>
            <a:r>
              <a:rPr lang="en-US" altLang="zh-CN" dirty="0">
                <a:latin typeface="Arial" panose="020B0604020202020204" pitchFamily="34" charset="0"/>
                <a:cs typeface="Arial" panose="020B0604020202020204" pitchFamily="34" charset="0"/>
              </a:rPr>
              <a:t>Fitness                         1+s    1+hs   1</a:t>
            </a:r>
          </a:p>
          <a:p>
            <a:pPr marL="0" indent="0" eaLnBrk="1" hangingPunct="1">
              <a:lnSpc>
                <a:spcPct val="90000"/>
              </a:lnSpc>
              <a:buNone/>
            </a:pPr>
            <a:r>
              <a:rPr lang="en-US" altLang="zh-CN" dirty="0">
                <a:latin typeface="Arial" panose="020B0604020202020204" pitchFamily="34" charset="0"/>
                <a:cs typeface="Arial" panose="020B0604020202020204" pitchFamily="34" charset="0"/>
              </a:rPr>
              <a:t>Freq before selection     p</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   2pq    q</a:t>
            </a:r>
            <a:r>
              <a:rPr lang="en-US" altLang="zh-CN" baseline="30000" dirty="0">
                <a:latin typeface="Arial" panose="020B0604020202020204" pitchFamily="34" charset="0"/>
                <a:cs typeface="Arial" panose="020B0604020202020204" pitchFamily="34" charset="0"/>
              </a:rPr>
              <a:t>2</a:t>
            </a:r>
          </a:p>
          <a:p>
            <a:pPr marL="0" indent="0" eaLnBrk="1" hangingPunct="1">
              <a:lnSpc>
                <a:spcPct val="90000"/>
              </a:lnSpc>
              <a:buNone/>
            </a:pPr>
            <a:r>
              <a:rPr lang="en-US" altLang="zh-CN" dirty="0" err="1">
                <a:latin typeface="Arial" panose="020B0604020202020204" pitchFamily="34" charset="0"/>
                <a:cs typeface="Arial" panose="020B0604020202020204" pitchFamily="34" charset="0"/>
              </a:rPr>
              <a:t>Population_mean_fitness</a:t>
            </a:r>
            <a:r>
              <a:rPr lang="en-US" altLang="zh-CN" dirty="0">
                <a:latin typeface="Arial" panose="020B0604020202020204" pitchFamily="34" charset="0"/>
                <a:cs typeface="Arial" panose="020B0604020202020204" pitchFamily="34" charset="0"/>
              </a:rPr>
              <a:t>=</a:t>
            </a:r>
            <a:r>
              <a:rPr lang="en-US" altLang="zh-CN" dirty="0" err="1">
                <a:latin typeface="Arial" panose="020B0604020202020204" pitchFamily="34" charset="0"/>
                <a:cs typeface="Arial" panose="020B0604020202020204" pitchFamily="34" charset="0"/>
              </a:rPr>
              <a:t>w^bar</a:t>
            </a:r>
            <a:endParaRPr lang="en-US" altLang="zh-CN" dirty="0">
              <a:latin typeface="Arial" panose="020B0604020202020204" pitchFamily="34" charset="0"/>
              <a:cs typeface="Arial" panose="020B0604020202020204" pitchFamily="34" charset="0"/>
            </a:endParaRPr>
          </a:p>
          <a:p>
            <a:pPr eaLnBrk="1" hangingPunct="1">
              <a:lnSpc>
                <a:spcPct val="90000"/>
              </a:lnSpc>
              <a:buFontTx/>
              <a:buNone/>
            </a:pPr>
            <a:r>
              <a:rPr lang="en-US" altLang="zh-CN" dirty="0">
                <a:latin typeface="Arial" panose="020B0604020202020204" pitchFamily="34" charset="0"/>
                <a:cs typeface="Arial" panose="020B0604020202020204" pitchFamily="34" charset="0"/>
              </a:rPr>
              <a:t>                                           =p</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*(1+s) +2pq(1+hs) +q</a:t>
            </a:r>
            <a:r>
              <a:rPr lang="en-US" altLang="zh-CN" baseline="30000" dirty="0">
                <a:latin typeface="Arial" panose="020B0604020202020204" pitchFamily="34" charset="0"/>
                <a:cs typeface="Arial" panose="020B0604020202020204" pitchFamily="34" charset="0"/>
              </a:rPr>
              <a:t>2</a:t>
            </a:r>
          </a:p>
          <a:p>
            <a:pPr eaLnBrk="1" hangingPunct="1">
              <a:lnSpc>
                <a:spcPct val="90000"/>
              </a:lnSpc>
            </a:pPr>
            <a:endParaRPr lang="en-US" altLang="zh-CN" dirty="0">
              <a:latin typeface="Arial" panose="020B0604020202020204" pitchFamily="34" charset="0"/>
              <a:cs typeface="Arial" panose="020B0604020202020204" pitchFamily="34" charset="0"/>
            </a:endParaRPr>
          </a:p>
          <a:p>
            <a:pPr eaLnBrk="1" hangingPunct="1">
              <a:lnSpc>
                <a:spcPct val="90000"/>
              </a:lnSpc>
            </a:pPr>
            <a:r>
              <a:rPr lang="en-US" altLang="zh-CN" dirty="0">
                <a:latin typeface="Arial" panose="020B0604020202020204" pitchFamily="34" charset="0"/>
                <a:cs typeface="Arial" panose="020B0604020202020204" pitchFamily="34" charset="0"/>
              </a:rPr>
              <a:t>Freq after selection will be:</a:t>
            </a:r>
          </a:p>
          <a:p>
            <a:pPr eaLnBrk="1" hangingPunct="1">
              <a:lnSpc>
                <a:spcPct val="90000"/>
              </a:lnSpc>
              <a:buFontTx/>
              <a:buNone/>
            </a:pPr>
            <a:r>
              <a:rPr lang="en-US" altLang="zh-CN" dirty="0">
                <a:latin typeface="Arial" panose="020B0604020202020204" pitchFamily="34" charset="0"/>
                <a:cs typeface="Arial" panose="020B0604020202020204" pitchFamily="34" charset="0"/>
              </a:rPr>
              <a:t>f(AA)’=p</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*(1+s)/</a:t>
            </a:r>
            <a:r>
              <a:rPr lang="en-US" altLang="zh-CN" dirty="0" err="1">
                <a:latin typeface="Arial" panose="020B0604020202020204" pitchFamily="34" charset="0"/>
                <a:cs typeface="Arial" panose="020B0604020202020204" pitchFamily="34" charset="0"/>
              </a:rPr>
              <a:t>w^bar</a:t>
            </a:r>
            <a:r>
              <a:rPr lang="en-US" altLang="zh-CN" dirty="0">
                <a:latin typeface="Arial" panose="020B0604020202020204" pitchFamily="34" charset="0"/>
                <a:cs typeface="Arial" panose="020B0604020202020204" pitchFamily="34" charset="0"/>
              </a:rPr>
              <a:t>, f(Aa)’=2pq*(1+hs)/</a:t>
            </a:r>
            <a:r>
              <a:rPr lang="en-US" altLang="zh-CN" dirty="0" err="1">
                <a:latin typeface="Arial" panose="020B0604020202020204" pitchFamily="34" charset="0"/>
                <a:cs typeface="Arial" panose="020B0604020202020204" pitchFamily="34" charset="0"/>
              </a:rPr>
              <a:t>w^bar</a:t>
            </a:r>
            <a:r>
              <a:rPr lang="en-US" altLang="zh-CN" dirty="0">
                <a:latin typeface="Arial" panose="020B0604020202020204" pitchFamily="34" charset="0"/>
                <a:cs typeface="Arial" panose="020B0604020202020204" pitchFamily="34" charset="0"/>
              </a:rPr>
              <a:t> and </a:t>
            </a:r>
          </a:p>
          <a:p>
            <a:pPr eaLnBrk="1" hangingPunct="1">
              <a:lnSpc>
                <a:spcPct val="90000"/>
              </a:lnSpc>
              <a:buFontTx/>
              <a:buNone/>
            </a:pPr>
            <a:r>
              <a:rPr lang="en-US" altLang="zh-CN" dirty="0">
                <a:latin typeface="Arial" panose="020B0604020202020204" pitchFamily="34" charset="0"/>
                <a:cs typeface="Arial" panose="020B0604020202020204" pitchFamily="34" charset="0"/>
              </a:rPr>
              <a:t>f(aa)’= q</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*1/</a:t>
            </a:r>
            <a:r>
              <a:rPr lang="en-US" altLang="zh-CN" dirty="0" err="1">
                <a:latin typeface="Arial" panose="020B0604020202020204" pitchFamily="34" charset="0"/>
                <a:cs typeface="Arial" panose="020B0604020202020204" pitchFamily="34" charset="0"/>
              </a:rPr>
              <a:t>w^bar</a:t>
            </a:r>
            <a:endParaRPr lang="en-US" altLang="zh-CN" dirty="0">
              <a:latin typeface="Arial" panose="020B0604020202020204" pitchFamily="34" charset="0"/>
              <a:cs typeface="Arial" panose="020B0604020202020204" pitchFamily="34" charset="0"/>
            </a:endParaRPr>
          </a:p>
          <a:p>
            <a:pPr eaLnBrk="1" hangingPunct="1">
              <a:lnSpc>
                <a:spcPct val="90000"/>
              </a:lnSpc>
              <a:buFontTx/>
              <a:buNone/>
            </a:pPr>
            <a:endParaRPr lang="en-US" altLang="zh-CN" dirty="0">
              <a:latin typeface="Arial" panose="020B0604020202020204" pitchFamily="34" charset="0"/>
              <a:cs typeface="Arial" panose="020B0604020202020204" pitchFamily="34" charset="0"/>
            </a:endParaRPr>
          </a:p>
          <a:p>
            <a:pPr eaLnBrk="1" hangingPunct="1">
              <a:lnSpc>
                <a:spcPct val="90000"/>
              </a:lnSpc>
              <a:buFontTx/>
              <a:buNone/>
            </a:pPr>
            <a:endParaRPr lang="en-US" altLang="zh-CN" dirty="0">
              <a:latin typeface="Arial" panose="020B0604020202020204" pitchFamily="34" charset="0"/>
              <a:cs typeface="Arial" panose="020B0604020202020204" pitchFamily="34" charset="0"/>
            </a:endParaRPr>
          </a:p>
          <a:p>
            <a:pPr eaLnBrk="1" hangingPunct="1">
              <a:lnSpc>
                <a:spcPct val="90000"/>
              </a:lnSpc>
            </a:pPr>
            <a:endParaRPr lang="en-US"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838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92BDE76-9E9E-441E-B029-2278551699B0}"/>
              </a:ext>
            </a:extLst>
          </p:cNvPr>
          <p:cNvSpPr>
            <a:spLocks noGrp="1" noChangeArrowheads="1"/>
          </p:cNvSpPr>
          <p:nvPr>
            <p:ph type="title"/>
          </p:nvPr>
        </p:nvSpPr>
        <p:spPr>
          <a:xfrm>
            <a:off x="1981200" y="160336"/>
            <a:ext cx="8229600" cy="1143000"/>
          </a:xfrm>
        </p:spPr>
        <p:txBody>
          <a:bodyPr>
            <a:normAutofit/>
          </a:bodyPr>
          <a:lstStyle/>
          <a:p>
            <a:r>
              <a:rPr lang="en-US" altLang="zh-CN" dirty="0">
                <a:latin typeface="Arial" panose="020B0604020202020204" pitchFamily="34" charset="0"/>
                <a:cs typeface="Arial" panose="020B0604020202020204" pitchFamily="34" charset="0"/>
              </a:rPr>
              <a:t>Exercise in class 2</a:t>
            </a:r>
            <a:endParaRPr lang="en-US" altLang="zh-CN" dirty="0">
              <a:solidFill>
                <a:srgbClr val="FF0000"/>
              </a:solidFill>
              <a:latin typeface="Arial" panose="020B0604020202020204" pitchFamily="34" charset="0"/>
              <a:cs typeface="Arial" panose="020B0604020202020204" pitchFamily="34" charset="0"/>
            </a:endParaRPr>
          </a:p>
        </p:txBody>
      </p:sp>
      <p:sp>
        <p:nvSpPr>
          <p:cNvPr id="12291" name="Rectangle 3">
            <a:extLst>
              <a:ext uri="{FF2B5EF4-FFF2-40B4-BE49-F238E27FC236}">
                <a16:creationId xmlns:a16="http://schemas.microsoft.com/office/drawing/2014/main" id="{BDF60C6D-2A24-4C66-94EE-CAB9EC733C5F}"/>
              </a:ext>
            </a:extLst>
          </p:cNvPr>
          <p:cNvSpPr>
            <a:spLocks noGrp="1" noChangeArrowheads="1"/>
          </p:cNvSpPr>
          <p:nvPr>
            <p:ph idx="1"/>
          </p:nvPr>
        </p:nvSpPr>
        <p:spPr>
          <a:xfrm>
            <a:off x="612844" y="1409736"/>
            <a:ext cx="10893287" cy="4830763"/>
          </a:xfrm>
        </p:spPr>
        <p:txBody>
          <a:bodyPr/>
          <a:lstStyle/>
          <a:p>
            <a:pPr eaLnBrk="1" hangingPunct="1"/>
            <a:r>
              <a:rPr lang="en-US" altLang="zh-CN" dirty="0">
                <a:latin typeface="Arial" panose="020B0604020202020204" pitchFamily="34" charset="0"/>
                <a:cs typeface="Arial" panose="020B0604020202020204" pitchFamily="34" charset="0"/>
              </a:rPr>
              <a:t>Given h=1/2, s=0.01, starting from A being 0.5, what’s the frequency of A after one generations?</a:t>
            </a:r>
          </a:p>
        </p:txBody>
      </p:sp>
    </p:spTree>
    <p:extLst>
      <p:ext uri="{BB962C8B-B14F-4D97-AF65-F5344CB8AC3E}">
        <p14:creationId xmlns:p14="http://schemas.microsoft.com/office/powerpoint/2010/main" val="2743978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DAAD59-7813-45AF-8ABC-9C059FDA67F0}"/>
              </a:ext>
            </a:extLst>
          </p:cNvPr>
          <p:cNvSpPr>
            <a:spLocks noGrp="1"/>
          </p:cNvSpPr>
          <p:nvPr>
            <p:ph type="title"/>
          </p:nvPr>
        </p:nvSpPr>
        <p:spPr>
          <a:xfrm>
            <a:off x="838200" y="-270980"/>
            <a:ext cx="10515600" cy="1325563"/>
          </a:xfrm>
        </p:spPr>
        <p:txBody>
          <a:bodyPr>
            <a:normAutofit/>
          </a:bodyPr>
          <a:lstStyle/>
          <a:p>
            <a:r>
              <a:rPr lang="en-US" altLang="zh-CN" sz="3600" dirty="0">
                <a:latin typeface="Arial" panose="020B0604020202020204" pitchFamily="34" charset="0"/>
                <a:cs typeface="Arial" panose="020B0604020202020204" pitchFamily="34" charset="0"/>
              </a:rPr>
              <a:t>Example given in class</a:t>
            </a:r>
            <a:endParaRPr lang="zh-CN" altLang="en-US" sz="36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563882EF-8A71-49A0-BC6A-BA71DCDE1104}"/>
              </a:ext>
            </a:extLst>
          </p:cNvPr>
          <p:cNvSpPr>
            <a:spLocks noGrp="1"/>
          </p:cNvSpPr>
          <p:nvPr>
            <p:ph idx="1"/>
          </p:nvPr>
        </p:nvSpPr>
        <p:spPr>
          <a:xfrm>
            <a:off x="518215" y="636104"/>
            <a:ext cx="11290852" cy="861737"/>
          </a:xfrm>
        </p:spPr>
        <p:txBody>
          <a:bodyPr/>
          <a:lstStyle/>
          <a:p>
            <a:r>
              <a:rPr lang="en-US" altLang="zh-CN" dirty="0">
                <a:latin typeface="Arial" panose="020B0604020202020204" pitchFamily="34" charset="0"/>
                <a:cs typeface="Arial" panose="020B0604020202020204" pitchFamily="34" charset="0"/>
              </a:rPr>
              <a:t>Given h=1/2, s=0.01, starting from A being 0.5, what’s the frequency of A after one generations?</a:t>
            </a:r>
          </a:p>
          <a:p>
            <a:endParaRPr lang="en-US" altLang="zh-CN" dirty="0"/>
          </a:p>
          <a:p>
            <a:endParaRPr lang="zh-CN" altLang="en-US" dirty="0"/>
          </a:p>
        </p:txBody>
      </p:sp>
      <p:graphicFrame>
        <p:nvGraphicFramePr>
          <p:cNvPr id="4" name="表格 3">
            <a:extLst>
              <a:ext uri="{FF2B5EF4-FFF2-40B4-BE49-F238E27FC236}">
                <a16:creationId xmlns:a16="http://schemas.microsoft.com/office/drawing/2014/main" id="{EA1B51D8-886D-4EDC-AC2B-D8F82A64402E}"/>
              </a:ext>
            </a:extLst>
          </p:cNvPr>
          <p:cNvGraphicFramePr>
            <a:graphicFrameLocks noGrp="1"/>
          </p:cNvGraphicFramePr>
          <p:nvPr>
            <p:extLst/>
          </p:nvPr>
        </p:nvGraphicFramePr>
        <p:xfrm>
          <a:off x="1073426" y="1497842"/>
          <a:ext cx="10177671" cy="5253421"/>
        </p:xfrm>
        <a:graphic>
          <a:graphicData uri="http://schemas.openxmlformats.org/drawingml/2006/table">
            <a:tbl>
              <a:tblPr firstRow="1" bandRow="1">
                <a:tableStyleId>{5C22544A-7EE6-4342-B048-85BDC9FD1C3A}</a:tableStyleId>
              </a:tblPr>
              <a:tblGrid>
                <a:gridCol w="2442984">
                  <a:extLst>
                    <a:ext uri="{9D8B030D-6E8A-4147-A177-3AD203B41FA5}">
                      <a16:colId xmlns:a16="http://schemas.microsoft.com/office/drawing/2014/main" val="4205004073"/>
                    </a:ext>
                  </a:extLst>
                </a:gridCol>
                <a:gridCol w="2578229">
                  <a:extLst>
                    <a:ext uri="{9D8B030D-6E8A-4147-A177-3AD203B41FA5}">
                      <a16:colId xmlns:a16="http://schemas.microsoft.com/office/drawing/2014/main" val="469693016"/>
                    </a:ext>
                  </a:extLst>
                </a:gridCol>
                <a:gridCol w="2578229">
                  <a:extLst>
                    <a:ext uri="{9D8B030D-6E8A-4147-A177-3AD203B41FA5}">
                      <a16:colId xmlns:a16="http://schemas.microsoft.com/office/drawing/2014/main" val="1562235245"/>
                    </a:ext>
                  </a:extLst>
                </a:gridCol>
                <a:gridCol w="2578229">
                  <a:extLst>
                    <a:ext uri="{9D8B030D-6E8A-4147-A177-3AD203B41FA5}">
                      <a16:colId xmlns:a16="http://schemas.microsoft.com/office/drawing/2014/main" val="1942535358"/>
                    </a:ext>
                  </a:extLst>
                </a:gridCol>
              </a:tblGrid>
              <a:tr h="482095">
                <a:tc>
                  <a:txBody>
                    <a:bodyPr/>
                    <a:lstStyle/>
                    <a:p>
                      <a:endParaRPr lang="zh-CN" altLang="en-US" sz="2800" dirty="0">
                        <a:latin typeface="Arial" panose="020B0604020202020204" pitchFamily="34" charset="0"/>
                        <a:cs typeface="Arial" panose="020B0604020202020204" pitchFamily="34" charset="0"/>
                      </a:endParaRPr>
                    </a:p>
                  </a:txBody>
                  <a:tcPr/>
                </a:tc>
                <a:tc>
                  <a:txBody>
                    <a:bodyPr/>
                    <a:lstStyle/>
                    <a:p>
                      <a:pPr algn="ctr"/>
                      <a:r>
                        <a:rPr lang="en-US" altLang="zh-CN" sz="2800" dirty="0">
                          <a:latin typeface="Arial" panose="020B0604020202020204" pitchFamily="34" charset="0"/>
                          <a:cs typeface="Arial" panose="020B0604020202020204" pitchFamily="34" charset="0"/>
                        </a:rPr>
                        <a:t>AA</a:t>
                      </a:r>
                      <a:endParaRPr lang="zh-CN" altLang="en-US" sz="2800" dirty="0">
                        <a:latin typeface="Arial" panose="020B0604020202020204" pitchFamily="34" charset="0"/>
                        <a:cs typeface="Arial" panose="020B0604020202020204" pitchFamily="34" charset="0"/>
                      </a:endParaRPr>
                    </a:p>
                  </a:txBody>
                  <a:tcPr/>
                </a:tc>
                <a:tc>
                  <a:txBody>
                    <a:bodyPr/>
                    <a:lstStyle/>
                    <a:p>
                      <a:pPr algn="ctr"/>
                      <a:r>
                        <a:rPr lang="en-US" altLang="zh-CN" sz="2800" dirty="0">
                          <a:latin typeface="Arial" panose="020B0604020202020204" pitchFamily="34" charset="0"/>
                          <a:cs typeface="Arial" panose="020B0604020202020204" pitchFamily="34" charset="0"/>
                        </a:rPr>
                        <a:t>Aa</a:t>
                      </a:r>
                      <a:endParaRPr lang="zh-CN" altLang="en-US" sz="2800" dirty="0">
                        <a:latin typeface="Arial" panose="020B0604020202020204" pitchFamily="34" charset="0"/>
                        <a:cs typeface="Arial" panose="020B0604020202020204" pitchFamily="34" charset="0"/>
                      </a:endParaRPr>
                    </a:p>
                  </a:txBody>
                  <a:tcPr/>
                </a:tc>
                <a:tc>
                  <a:txBody>
                    <a:bodyPr/>
                    <a:lstStyle/>
                    <a:p>
                      <a:pPr algn="ctr"/>
                      <a:r>
                        <a:rPr lang="en-US" altLang="zh-CN" sz="2800" dirty="0">
                          <a:latin typeface="Arial" panose="020B0604020202020204" pitchFamily="34" charset="0"/>
                          <a:cs typeface="Arial" panose="020B0604020202020204" pitchFamily="34" charset="0"/>
                        </a:rPr>
                        <a:t>aa</a:t>
                      </a:r>
                      <a:endParaRPr lang="zh-CN" alt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3165668"/>
                  </a:ext>
                </a:extLst>
              </a:tr>
              <a:tr h="911536">
                <a:tc>
                  <a:txBody>
                    <a:bodyPr/>
                    <a:lstStyle/>
                    <a:p>
                      <a:pPr algn="ctr"/>
                      <a:r>
                        <a:rPr lang="en-US" altLang="zh-CN" sz="2200" dirty="0">
                          <a:latin typeface="Arial" panose="020B0604020202020204" pitchFamily="34" charset="0"/>
                          <a:cs typeface="Arial" panose="020B0604020202020204" pitchFamily="34" charset="0"/>
                        </a:rPr>
                        <a:t>Frequency at zygotic stage</a:t>
                      </a:r>
                      <a:endParaRPr lang="zh-CN" altLang="en-US" sz="22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p</a:t>
                      </a:r>
                      <a:r>
                        <a:rPr lang="en-US" altLang="zh-CN" sz="2000" baseline="30000" dirty="0">
                          <a:latin typeface="Arial" panose="020B0604020202020204" pitchFamily="34" charset="0"/>
                          <a:cs typeface="Arial" panose="020B0604020202020204" pitchFamily="34" charset="0"/>
                        </a:rPr>
                        <a:t>2</a:t>
                      </a:r>
                      <a:endParaRPr lang="zh-CN" altLang="en-US" sz="2000" baseline="30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2pq</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q</a:t>
                      </a:r>
                      <a:r>
                        <a:rPr lang="en-US" altLang="zh-CN" sz="2000" baseline="30000" dirty="0">
                          <a:latin typeface="Arial" panose="020B0604020202020204" pitchFamily="34" charset="0"/>
                          <a:cs typeface="Arial" panose="020B0604020202020204" pitchFamily="34" charset="0"/>
                        </a:rPr>
                        <a:t>2</a:t>
                      </a:r>
                      <a:endParaRPr lang="zh-CN" altLang="en-US" sz="20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6224555"/>
                  </a:ext>
                </a:extLst>
              </a:tr>
              <a:tr h="482095">
                <a:tc>
                  <a:txBody>
                    <a:bodyPr/>
                    <a:lstStyle/>
                    <a:p>
                      <a:pPr algn="ctr"/>
                      <a:endParaRPr lang="zh-CN" altLang="en-US" sz="22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 0.25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0.25</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7545972"/>
                  </a:ext>
                </a:extLst>
              </a:tr>
              <a:tr h="482095">
                <a:tc>
                  <a:txBody>
                    <a:bodyPr/>
                    <a:lstStyle/>
                    <a:p>
                      <a:pPr algn="ctr"/>
                      <a:r>
                        <a:rPr lang="en-US" altLang="zh-CN" sz="2200" dirty="0">
                          <a:latin typeface="Arial" panose="020B0604020202020204" pitchFamily="34" charset="0"/>
                          <a:cs typeface="Arial" panose="020B0604020202020204" pitchFamily="34" charset="0"/>
                        </a:rPr>
                        <a:t>Fitness value</a:t>
                      </a:r>
                      <a:endParaRPr lang="zh-CN" altLang="en-US" sz="22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(1+s)=1.01</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(1+hs)=1.005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1</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6101526"/>
                  </a:ext>
                </a:extLst>
              </a:tr>
              <a:tr h="690964">
                <a:tc>
                  <a:txBody>
                    <a:bodyPr/>
                    <a:lstStyle/>
                    <a:p>
                      <a:pPr algn="ctr"/>
                      <a:r>
                        <a:rPr lang="en-US" altLang="zh-CN" sz="2200" dirty="0">
                          <a:latin typeface="Arial" panose="020B0604020202020204" pitchFamily="34" charset="0"/>
                          <a:cs typeface="Arial" panose="020B0604020202020204" pitchFamily="34" charset="0"/>
                        </a:rPr>
                        <a:t>Post zygotic after selection</a:t>
                      </a:r>
                      <a:endParaRPr lang="zh-CN" altLang="en-US" sz="22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p</a:t>
                      </a:r>
                      <a:r>
                        <a:rPr lang="en-US" altLang="zh-CN" sz="2000" baseline="30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*(1+s)</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2pq*(1+hs)</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q</a:t>
                      </a:r>
                      <a:r>
                        <a:rPr lang="en-US" altLang="zh-CN" sz="2000" baseline="30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*1</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33899318"/>
                  </a:ext>
                </a:extLst>
              </a:tr>
              <a:tr h="386940">
                <a:tc>
                  <a:txBody>
                    <a:bodyPr/>
                    <a:lstStyle/>
                    <a:p>
                      <a:pPr algn="ctr"/>
                      <a:endParaRPr lang="zh-CN" altLang="en-US" sz="22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0.2525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0.5025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0.25</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3567677"/>
                  </a:ext>
                </a:extLst>
              </a:tr>
              <a:tr h="386940">
                <a:tc gridSpan="4">
                  <a:txBody>
                    <a:bodyPr/>
                    <a:lstStyle/>
                    <a:p>
                      <a:r>
                        <a:rPr lang="en-US" altLang="zh-CN" sz="2200" dirty="0">
                          <a:latin typeface="Arial" panose="020B0604020202020204" pitchFamily="34" charset="0"/>
                          <a:cs typeface="Arial" panose="020B0604020202020204" pitchFamily="34" charset="0"/>
                        </a:rPr>
                        <a:t>Normalizing factor</a:t>
                      </a:r>
                      <a:r>
                        <a:rPr lang="zh-CN" altLang="en-US" sz="2200" dirty="0">
                          <a:latin typeface="Arial" panose="020B0604020202020204" pitchFamily="34" charset="0"/>
                          <a:cs typeface="Arial" panose="020B0604020202020204" pitchFamily="34" charset="0"/>
                        </a:rPr>
                        <a:t>              </a:t>
                      </a:r>
                      <a:r>
                        <a:rPr lang="en-US" altLang="zh-CN" sz="2200" dirty="0" err="1">
                          <a:latin typeface="Arial" panose="020B0604020202020204" pitchFamily="34" charset="0"/>
                          <a:cs typeface="Arial" panose="020B0604020202020204" pitchFamily="34" charset="0"/>
                        </a:rPr>
                        <a:t>W_bar</a:t>
                      </a:r>
                      <a:r>
                        <a:rPr lang="en-US" altLang="zh-CN" sz="22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p</a:t>
                      </a:r>
                      <a:r>
                        <a:rPr lang="en-US" altLang="zh-CN" sz="2000" baseline="30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*(1+s) + 2pq*(1+hs)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q</a:t>
                      </a:r>
                      <a:r>
                        <a:rPr lang="en-US" altLang="zh-CN" sz="2000" baseline="30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*1= 1.005</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latin typeface="Arial" panose="020B0604020202020204" pitchFamily="34" charset="0"/>
                        <a:cs typeface="Arial" panose="020B0604020202020204" pitchFamily="34" charset="0"/>
                      </a:endParaRPr>
                    </a:p>
                  </a:txBody>
                  <a:tcPr/>
                </a:tc>
                <a:tc hMerge="1">
                  <a:txBody>
                    <a:bodyPr/>
                    <a:lstStyle/>
                    <a:p>
                      <a:pPr algn="ctr"/>
                      <a:endParaRPr lang="zh-CN" altLang="en-US" sz="2800" dirty="0">
                        <a:latin typeface="Arial" panose="020B0604020202020204" pitchFamily="34" charset="0"/>
                        <a:cs typeface="Arial" panose="020B0604020202020204" pitchFamily="34" charset="0"/>
                      </a:endParaRPr>
                    </a:p>
                  </a:txBody>
                  <a:tcPr/>
                </a:tc>
                <a:tc hMerge="1">
                  <a:txBody>
                    <a:bodyPr/>
                    <a:lstStyle/>
                    <a:p>
                      <a:pPr algn="ctr"/>
                      <a:endParaRPr lang="zh-CN" alt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1321215"/>
                  </a:ext>
                </a:extLst>
              </a:tr>
              <a:tr h="690964">
                <a:tc>
                  <a:txBody>
                    <a:bodyPr/>
                    <a:lstStyle/>
                    <a:p>
                      <a:pPr algn="ctr"/>
                      <a:r>
                        <a:rPr lang="en-US" altLang="zh-CN" sz="2200" dirty="0">
                          <a:latin typeface="Arial" panose="020B0604020202020204" pitchFamily="34" charset="0"/>
                          <a:cs typeface="Arial" panose="020B0604020202020204" pitchFamily="34" charset="0"/>
                        </a:rPr>
                        <a:t>Genotype </a:t>
                      </a:r>
                      <a:r>
                        <a:rPr lang="en-US" altLang="zh-CN" sz="2200" dirty="0" err="1">
                          <a:latin typeface="Arial" panose="020B0604020202020204" pitchFamily="34" charset="0"/>
                          <a:cs typeface="Arial" panose="020B0604020202020204" pitchFamily="34" charset="0"/>
                        </a:rPr>
                        <a:t>freq</a:t>
                      </a:r>
                      <a:r>
                        <a:rPr lang="en-US" altLang="zh-CN" sz="2200" dirty="0">
                          <a:latin typeface="Arial" panose="020B0604020202020204" pitchFamily="34" charset="0"/>
                          <a:cs typeface="Arial" panose="020B0604020202020204" pitchFamily="34" charset="0"/>
                        </a:rPr>
                        <a:t> post selection</a:t>
                      </a:r>
                      <a:endParaRPr lang="zh-CN" altLang="en-US" sz="22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0.2512</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0.2488</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0992971"/>
                  </a:ext>
                </a:extLst>
              </a:tr>
              <a:tr h="482095">
                <a:tc>
                  <a:txBody>
                    <a:bodyPr/>
                    <a:lstStyle/>
                    <a:p>
                      <a:pPr algn="ctr"/>
                      <a:r>
                        <a:rPr lang="en-US" altLang="zh-CN" sz="2200" dirty="0">
                          <a:latin typeface="Arial" panose="020B0604020202020204" pitchFamily="34" charset="0"/>
                          <a:cs typeface="Arial" panose="020B0604020202020204" pitchFamily="34" charset="0"/>
                        </a:rPr>
                        <a:t>Allele </a:t>
                      </a:r>
                      <a:r>
                        <a:rPr lang="en-US" altLang="zh-CN" sz="2200" dirty="0" err="1">
                          <a:latin typeface="Arial" panose="020B0604020202020204" pitchFamily="34" charset="0"/>
                          <a:cs typeface="Arial" panose="020B0604020202020204" pitchFamily="34" charset="0"/>
                        </a:rPr>
                        <a:t>freq</a:t>
                      </a:r>
                      <a:endParaRPr lang="zh-CN" altLang="en-US" sz="2200" dirty="0">
                        <a:latin typeface="Arial" panose="020B0604020202020204" pitchFamily="34" charset="0"/>
                        <a:cs typeface="Arial" panose="020B0604020202020204" pitchFamily="34" charset="0"/>
                      </a:endParaRPr>
                    </a:p>
                  </a:txBody>
                  <a:tcPr/>
                </a:tc>
                <a:tc gridSpan="3">
                  <a:txBody>
                    <a:bodyPr/>
                    <a:lstStyle/>
                    <a:p>
                      <a:pPr algn="ctr"/>
                      <a:r>
                        <a:rPr lang="en-US" altLang="zh-CN" sz="2000" dirty="0">
                          <a:latin typeface="Arial" panose="020B0604020202020204" pitchFamily="34" charset="0"/>
                          <a:cs typeface="Arial" panose="020B0604020202020204" pitchFamily="34" charset="0"/>
                        </a:rPr>
                        <a:t>f(A)=0.5012, f(a)=0.4988</a:t>
                      </a:r>
                      <a:endParaRPr lang="zh-CN" altLang="en-US" sz="2000" dirty="0">
                        <a:latin typeface="Arial" panose="020B0604020202020204" pitchFamily="34" charset="0"/>
                        <a:cs typeface="Arial" panose="020B0604020202020204" pitchFamily="34" charset="0"/>
                      </a:endParaRPr>
                    </a:p>
                  </a:txBody>
                  <a:tcPr/>
                </a:tc>
                <a:tc hMerge="1">
                  <a:txBody>
                    <a:bodyPr/>
                    <a:lstStyle/>
                    <a:p>
                      <a:pPr algn="ctr"/>
                      <a:endParaRPr lang="zh-CN" altLang="en-US" sz="2800" dirty="0">
                        <a:latin typeface="Arial" panose="020B0604020202020204" pitchFamily="34" charset="0"/>
                        <a:cs typeface="Arial" panose="020B0604020202020204" pitchFamily="34" charset="0"/>
                      </a:endParaRPr>
                    </a:p>
                  </a:txBody>
                  <a:tcPr/>
                </a:tc>
                <a:tc hMerge="1">
                  <a:txBody>
                    <a:bodyPr/>
                    <a:lstStyle/>
                    <a:p>
                      <a:pPr algn="ctr"/>
                      <a:endParaRPr lang="zh-CN" alt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7772578"/>
                  </a:ext>
                </a:extLst>
              </a:tr>
            </a:tbl>
          </a:graphicData>
        </a:graphic>
      </p:graphicFrame>
    </p:spTree>
    <p:extLst>
      <p:ext uri="{BB962C8B-B14F-4D97-AF65-F5344CB8AC3E}">
        <p14:creationId xmlns:p14="http://schemas.microsoft.com/office/powerpoint/2010/main" val="88219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6DBBBC-1CFC-42E4-83BA-765908F87150}"/>
              </a:ext>
            </a:extLst>
          </p:cNvPr>
          <p:cNvSpPr>
            <a:spLocks noGrp="1"/>
          </p:cNvSpPr>
          <p:nvPr>
            <p:ph type="title"/>
          </p:nvPr>
        </p:nvSpPr>
        <p:spPr>
          <a:xfrm>
            <a:off x="838200" y="18255"/>
            <a:ext cx="10515600" cy="1325563"/>
          </a:xfrm>
        </p:spPr>
        <p:txBody>
          <a:bodyPr/>
          <a:lstStyle/>
          <a:p>
            <a:r>
              <a:rPr lang="en-US" altLang="zh-CN" dirty="0">
                <a:latin typeface="Arial" panose="020B0604020202020204" pitchFamily="34" charset="0"/>
                <a:cs typeface="Arial" panose="020B0604020202020204" pitchFamily="34" charset="0"/>
              </a:rPr>
              <a:t>A computer exercise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C0A43674-AA9E-4390-B253-505615ABD960}"/>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1) python code for simulating allele frequencies</a:t>
            </a:r>
          </a:p>
          <a:p>
            <a:r>
              <a:rPr lang="en-US" altLang="zh-CN" dirty="0">
                <a:latin typeface="Arial" panose="020B0604020202020204" pitchFamily="34" charset="0"/>
                <a:cs typeface="Arial" panose="020B0604020202020204" pitchFamily="34" charset="0"/>
              </a:rPr>
              <a:t>2) a R code to plot the trajectories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953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4B2DAE-E529-4996-A6F8-1DA5209A4C1D}"/>
              </a:ext>
            </a:extLst>
          </p:cNvPr>
          <p:cNvSpPr>
            <a:spLocks noGrp="1"/>
          </p:cNvSpPr>
          <p:nvPr>
            <p:ph type="title"/>
          </p:nvPr>
        </p:nvSpPr>
        <p:spPr>
          <a:xfrm>
            <a:off x="238539" y="15082"/>
            <a:ext cx="12059478" cy="1325562"/>
          </a:xfrm>
        </p:spPr>
        <p:txBody>
          <a:bodyPr/>
          <a:lstStyle/>
          <a:p>
            <a:r>
              <a:rPr lang="en-US" altLang="zh-CN" dirty="0">
                <a:latin typeface="Arial" panose="020B0604020202020204" pitchFamily="34" charset="0"/>
                <a:cs typeface="Arial" panose="020B0604020202020204" pitchFamily="34" charset="0"/>
              </a:rPr>
              <a:t>Observations from the deterministic theory</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7DE153D8-1CDF-4D8D-864D-FB5855E1CFAC}"/>
              </a:ext>
            </a:extLst>
          </p:cNvPr>
          <p:cNvSpPr>
            <a:spLocks noGrp="1"/>
          </p:cNvSpPr>
          <p:nvPr>
            <p:ph idx="1"/>
          </p:nvPr>
        </p:nvSpPr>
        <p:spPr>
          <a:xfrm>
            <a:off x="424070" y="1497496"/>
            <a:ext cx="11277600" cy="4682641"/>
          </a:xfrm>
        </p:spPr>
        <p:txBody>
          <a:bodyPr/>
          <a:lstStyle/>
          <a:p>
            <a:r>
              <a:rPr lang="en-US" altLang="zh-CN" dirty="0"/>
              <a:t>1) The alleles of fitness advantage will increase in frequency, until hitting equilibrium (often times fixation). </a:t>
            </a:r>
          </a:p>
          <a:p>
            <a:endParaRPr lang="en-US" altLang="zh-CN" dirty="0"/>
          </a:p>
          <a:p>
            <a:r>
              <a:rPr lang="en-US" altLang="zh-CN" dirty="0"/>
              <a:t>2) the mean fitness of the population will increase due to the higher prevalence of the “better” alleles in each generation. This constant increase in mean fitness is called Fisher’s fundamental theorem of natural selection. </a:t>
            </a:r>
          </a:p>
          <a:p>
            <a:endParaRPr lang="en-US" altLang="zh-CN" dirty="0"/>
          </a:p>
          <a:p>
            <a:r>
              <a:rPr lang="en-US" altLang="zh-CN" dirty="0"/>
              <a:t>3) Fisher predicted not only mean fitness will increase, but also predicted the amount of increase in each generation (not covered here). </a:t>
            </a:r>
            <a:endParaRPr lang="zh-CN" altLang="en-US" dirty="0"/>
          </a:p>
        </p:txBody>
      </p:sp>
    </p:spTree>
    <p:extLst>
      <p:ext uri="{BB962C8B-B14F-4D97-AF65-F5344CB8AC3E}">
        <p14:creationId xmlns:p14="http://schemas.microsoft.com/office/powerpoint/2010/main" val="586946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7B3BA2-5154-44FE-B20A-19D04469FE75}"/>
              </a:ext>
            </a:extLst>
          </p:cNvPr>
          <p:cNvSpPr>
            <a:spLocks noGrp="1"/>
          </p:cNvSpPr>
          <p:nvPr>
            <p:ph type="title"/>
          </p:nvPr>
        </p:nvSpPr>
        <p:spPr>
          <a:xfrm>
            <a:off x="845127" y="0"/>
            <a:ext cx="10515600" cy="1325562"/>
          </a:xfrm>
        </p:spPr>
        <p:txBody>
          <a:bodyPr/>
          <a:lstStyle/>
          <a:p>
            <a:r>
              <a:rPr lang="en-US" altLang="zh-CN" dirty="0">
                <a:latin typeface="Arial" panose="020B0604020202020204" pitchFamily="34" charset="0"/>
                <a:cs typeface="Arial" panose="020B0604020202020204" pitchFamily="34" charset="0"/>
              </a:rPr>
              <a:t>Key concepts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064BC672-54AB-4CB7-BBAF-13CB5D0A2970}"/>
              </a:ext>
            </a:extLst>
          </p:cNvPr>
          <p:cNvSpPr>
            <a:spLocks noGrp="1"/>
          </p:cNvSpPr>
          <p:nvPr>
            <p:ph idx="1"/>
          </p:nvPr>
        </p:nvSpPr>
        <p:spPr>
          <a:xfrm>
            <a:off x="845127" y="1617786"/>
            <a:ext cx="10515600" cy="4562352"/>
          </a:xfrm>
        </p:spPr>
        <p:txBody>
          <a:bodyPr/>
          <a:lstStyle/>
          <a:p>
            <a:r>
              <a:rPr lang="en-US" altLang="zh-CN" dirty="0">
                <a:latin typeface="Arial" panose="020B0604020202020204" pitchFamily="34" charset="0"/>
                <a:cs typeface="Arial" panose="020B0604020202020204" pitchFamily="34" charset="0"/>
              </a:rPr>
              <a:t>1) understand the operational details how to calculate allele and genotype frequencies using deterministic theory.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348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3CABC2-04BD-4076-B700-993679247A84}"/>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2.3 Finite populations, Wright-Fisher Model, Genetic drift, effective population size</a:t>
            </a:r>
            <a:endParaRPr lang="zh-CN" altLang="en-US" dirty="0"/>
          </a:p>
        </p:txBody>
      </p:sp>
      <p:sp>
        <p:nvSpPr>
          <p:cNvPr id="3" name="文本占位符 2">
            <a:extLst>
              <a:ext uri="{FF2B5EF4-FFF2-40B4-BE49-F238E27FC236}">
                <a16:creationId xmlns:a16="http://schemas.microsoft.com/office/drawing/2014/main" id="{BA6CBA2B-33BB-446F-A2B5-2FDA454AD7C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6490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9795DEF-B4D0-4471-9850-2105EB373BF0}"/>
              </a:ext>
            </a:extLst>
          </p:cNvPr>
          <p:cNvSpPr>
            <a:spLocks noGrp="1" noChangeArrowheads="1"/>
          </p:cNvSpPr>
          <p:nvPr>
            <p:ph type="title"/>
          </p:nvPr>
        </p:nvSpPr>
        <p:spPr>
          <a:xfrm>
            <a:off x="2459502" y="-269044"/>
            <a:ext cx="8229600" cy="1143000"/>
          </a:xfrm>
        </p:spPr>
        <p:txBody>
          <a:bodyPr/>
          <a:lstStyle/>
          <a:p>
            <a:pPr eaLnBrk="1" hangingPunct="1"/>
            <a:r>
              <a:rPr lang="en-US" altLang="zh-CN" dirty="0">
                <a:latin typeface="Arial" panose="020B0604020202020204" pitchFamily="34" charset="0"/>
                <a:cs typeface="Arial" panose="020B0604020202020204" pitchFamily="34" charset="0"/>
              </a:rPr>
              <a:t>R.A Fisher and Sewall Wright</a:t>
            </a:r>
          </a:p>
        </p:txBody>
      </p:sp>
      <p:sp>
        <p:nvSpPr>
          <p:cNvPr id="13315" name="Rectangle 3">
            <a:extLst>
              <a:ext uri="{FF2B5EF4-FFF2-40B4-BE49-F238E27FC236}">
                <a16:creationId xmlns:a16="http://schemas.microsoft.com/office/drawing/2014/main" id="{D9911729-FCF2-4CB6-9477-0FA73B8B3DA1}"/>
              </a:ext>
            </a:extLst>
          </p:cNvPr>
          <p:cNvSpPr>
            <a:spLocks noGrp="1" noChangeArrowheads="1"/>
          </p:cNvSpPr>
          <p:nvPr>
            <p:ph idx="1"/>
          </p:nvPr>
        </p:nvSpPr>
        <p:spPr>
          <a:xfrm>
            <a:off x="211015" y="675249"/>
            <a:ext cx="11980985" cy="3037435"/>
          </a:xfrm>
        </p:spPr>
        <p:txBody>
          <a:bodyPr/>
          <a:lstStyle/>
          <a:p>
            <a:pPr eaLnBrk="1" hangingPunct="1"/>
            <a:r>
              <a:rPr lang="en-US" altLang="zh-CN" dirty="0">
                <a:latin typeface="Arial" panose="020B0604020202020204" pitchFamily="34" charset="0"/>
                <a:cs typeface="Arial" panose="020B0604020202020204" pitchFamily="34" charset="0"/>
              </a:rPr>
              <a:t>Historical background: Fisher’s fundamental theorem of natural selection.</a:t>
            </a:r>
          </a:p>
          <a:p>
            <a:pPr eaLnBrk="1" hangingPunct="1"/>
            <a:r>
              <a:rPr lang="en-US" altLang="zh-CN" dirty="0">
                <a:latin typeface="Arial" panose="020B0604020202020204" pitchFamily="34" charset="0"/>
                <a:cs typeface="Arial" panose="020B0604020202020204" pitchFamily="34" charset="0"/>
              </a:rPr>
              <a:t>The increase in mean fitness equals to the additive components of genetic variance in fitness. </a:t>
            </a:r>
          </a:p>
          <a:p>
            <a:pPr eaLnBrk="1" hangingPunct="1"/>
            <a:r>
              <a:rPr lang="en-US" altLang="zh-CN" dirty="0">
                <a:latin typeface="Arial" panose="020B0604020202020204" pitchFamily="34" charset="0"/>
                <a:cs typeface="Arial" panose="020B0604020202020204" pitchFamily="34" charset="0"/>
              </a:rPr>
              <a:t>Fisher tends to think in terms of large populations and changes in allelic frequencies are deterministic. </a:t>
            </a:r>
          </a:p>
        </p:txBody>
      </p:sp>
      <p:pic>
        <p:nvPicPr>
          <p:cNvPr id="3" name="图片 2" descr="图片包含 人员, 男士, 就坐, 室内&#10;&#10;已生成极高可信度的说明">
            <a:extLst>
              <a:ext uri="{FF2B5EF4-FFF2-40B4-BE49-F238E27FC236}">
                <a16:creationId xmlns:a16="http://schemas.microsoft.com/office/drawing/2014/main" id="{0214280E-D952-47DA-9592-216E534F5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302" y="2931784"/>
            <a:ext cx="3356775" cy="3418938"/>
          </a:xfrm>
          <a:prstGeom prst="rect">
            <a:avLst/>
          </a:prstGeom>
        </p:spPr>
      </p:pic>
      <p:pic>
        <p:nvPicPr>
          <p:cNvPr id="5" name="图片 4" descr="图片包含 男士, 人员, 照片, 戴着&#10;&#10;已生成极高可信度的说明">
            <a:extLst>
              <a:ext uri="{FF2B5EF4-FFF2-40B4-BE49-F238E27FC236}">
                <a16:creationId xmlns:a16="http://schemas.microsoft.com/office/drawing/2014/main" id="{503177AC-47F5-4419-8E5E-5F554D0AE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08" y="2972095"/>
            <a:ext cx="2628900" cy="3747959"/>
          </a:xfrm>
          <a:prstGeom prst="rect">
            <a:avLst/>
          </a:prstGeom>
        </p:spPr>
      </p:pic>
      <p:sp>
        <p:nvSpPr>
          <p:cNvPr id="6" name="文本框 5">
            <a:extLst>
              <a:ext uri="{FF2B5EF4-FFF2-40B4-BE49-F238E27FC236}">
                <a16:creationId xmlns:a16="http://schemas.microsoft.com/office/drawing/2014/main" id="{01CB66FF-1671-40BC-A416-BE24A51FBEF1}"/>
              </a:ext>
            </a:extLst>
          </p:cNvPr>
          <p:cNvSpPr txBox="1"/>
          <p:nvPr/>
        </p:nvSpPr>
        <p:spPr>
          <a:xfrm>
            <a:off x="7628794" y="6356915"/>
            <a:ext cx="1473737" cy="369332"/>
          </a:xfrm>
          <a:prstGeom prst="rect">
            <a:avLst/>
          </a:prstGeom>
          <a:noFill/>
        </p:spPr>
        <p:txBody>
          <a:bodyPr wrap="none" rtlCol="0">
            <a:spAutoFit/>
          </a:bodyPr>
          <a:lstStyle/>
          <a:p>
            <a:r>
              <a:rPr lang="en-US" altLang="zh-CN" dirty="0"/>
              <a:t>Sewall Wright</a:t>
            </a:r>
            <a:endParaRPr lang="zh-CN" altLang="en-US" dirty="0"/>
          </a:p>
        </p:txBody>
      </p:sp>
    </p:spTree>
    <p:extLst>
      <p:ext uri="{BB962C8B-B14F-4D97-AF65-F5344CB8AC3E}">
        <p14:creationId xmlns:p14="http://schemas.microsoft.com/office/powerpoint/2010/main" val="582156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1641154-6D0F-4A5F-9E52-162429D4ADFB}"/>
              </a:ext>
            </a:extLst>
          </p:cNvPr>
          <p:cNvSpPr>
            <a:spLocks noGrp="1" noChangeArrowheads="1"/>
          </p:cNvSpPr>
          <p:nvPr>
            <p:ph type="title"/>
          </p:nvPr>
        </p:nvSpPr>
        <p:spPr>
          <a:xfrm>
            <a:off x="1600200" y="0"/>
            <a:ext cx="9203788" cy="1143000"/>
          </a:xfrm>
        </p:spPr>
        <p:txBody>
          <a:bodyPr>
            <a:normAutofit/>
          </a:bodyPr>
          <a:lstStyle/>
          <a:p>
            <a:pPr eaLnBrk="1" hangingPunct="1"/>
            <a:r>
              <a:rPr lang="en-US" altLang="zh-CN" dirty="0">
                <a:latin typeface="Arial" panose="020B0604020202020204" pitchFamily="34" charset="0"/>
                <a:cs typeface="Arial" panose="020B0604020202020204" pitchFamily="34" charset="0"/>
              </a:rPr>
              <a:t>Wright’s view on small populations</a:t>
            </a:r>
          </a:p>
        </p:txBody>
      </p:sp>
      <p:sp>
        <p:nvSpPr>
          <p:cNvPr id="14339" name="Rectangle 7">
            <a:extLst>
              <a:ext uri="{FF2B5EF4-FFF2-40B4-BE49-F238E27FC236}">
                <a16:creationId xmlns:a16="http://schemas.microsoft.com/office/drawing/2014/main" id="{2D9D52D6-9E3C-4CE5-98DD-7D443BF8AB9E}"/>
              </a:ext>
            </a:extLst>
          </p:cNvPr>
          <p:cNvSpPr>
            <a:spLocks noGrp="1" noChangeArrowheads="1"/>
          </p:cNvSpPr>
          <p:nvPr>
            <p:ph sz="half" idx="1"/>
          </p:nvPr>
        </p:nvSpPr>
        <p:spPr>
          <a:xfrm>
            <a:off x="6996331" y="1143000"/>
            <a:ext cx="5017477" cy="3323491"/>
          </a:xfrm>
        </p:spPr>
        <p:txBody>
          <a:bodyPr>
            <a:normAutofit lnSpcReduction="10000"/>
          </a:bodyPr>
          <a:lstStyle/>
          <a:p>
            <a:pPr eaLnBrk="1" hangingPunct="1"/>
            <a:r>
              <a:rPr lang="en-US" altLang="zh-CN" dirty="0">
                <a:latin typeface="Arial" panose="020B0604020202020204" pitchFamily="34" charset="0"/>
                <a:cs typeface="Arial" panose="020B0604020202020204" pitchFamily="34" charset="0"/>
              </a:rPr>
              <a:t>How to move from one adaptive peak to another. </a:t>
            </a:r>
          </a:p>
          <a:p>
            <a:pPr eaLnBrk="1" hangingPunct="1"/>
            <a:endParaRPr lang="en-US" altLang="zh-CN" dirty="0">
              <a:latin typeface="Arial" panose="020B0604020202020204" pitchFamily="34" charset="0"/>
              <a:cs typeface="Arial" panose="020B0604020202020204" pitchFamily="34" charset="0"/>
            </a:endParaRPr>
          </a:p>
          <a:p>
            <a:pPr eaLnBrk="1" hangingPunct="1"/>
            <a:r>
              <a:rPr lang="en-US" altLang="zh-CN" dirty="0">
                <a:latin typeface="Arial" panose="020B0604020202020204" pitchFamily="34" charset="0"/>
                <a:cs typeface="Arial" panose="020B0604020202020204" pitchFamily="34" charset="0"/>
              </a:rPr>
              <a:t>Genetic drift (together with gene flow/migration) allows the population to move from one peak to another through the valleys. </a:t>
            </a:r>
          </a:p>
        </p:txBody>
      </p:sp>
      <p:pic>
        <p:nvPicPr>
          <p:cNvPr id="14340" name="Picture 5" descr="adaptivelandscape">
            <a:extLst>
              <a:ext uri="{FF2B5EF4-FFF2-40B4-BE49-F238E27FC236}">
                <a16:creationId xmlns:a16="http://schemas.microsoft.com/office/drawing/2014/main" id="{C55624EE-C6E1-428C-8E5E-1F64749C2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7" y="1166018"/>
            <a:ext cx="613885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图片包含 人员, 男士, 就坐, 室内&#10;&#10;已生成极高可信度的说明">
            <a:extLst>
              <a:ext uri="{FF2B5EF4-FFF2-40B4-BE49-F238E27FC236}">
                <a16:creationId xmlns:a16="http://schemas.microsoft.com/office/drawing/2014/main" id="{E2457626-9FDC-479E-ACD2-CAB036323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254" y="4123173"/>
            <a:ext cx="2273365" cy="2315465"/>
          </a:xfrm>
          <a:prstGeom prst="rect">
            <a:avLst/>
          </a:prstGeom>
        </p:spPr>
      </p:pic>
      <p:sp>
        <p:nvSpPr>
          <p:cNvPr id="6" name="文本框 5">
            <a:extLst>
              <a:ext uri="{FF2B5EF4-FFF2-40B4-BE49-F238E27FC236}">
                <a16:creationId xmlns:a16="http://schemas.microsoft.com/office/drawing/2014/main" id="{2B578B98-10C7-431C-8C9A-7C9BD98F38AA}"/>
              </a:ext>
            </a:extLst>
          </p:cNvPr>
          <p:cNvSpPr txBox="1"/>
          <p:nvPr/>
        </p:nvSpPr>
        <p:spPr>
          <a:xfrm>
            <a:off x="9505069" y="6472918"/>
            <a:ext cx="1473737" cy="369332"/>
          </a:xfrm>
          <a:prstGeom prst="rect">
            <a:avLst/>
          </a:prstGeom>
          <a:noFill/>
        </p:spPr>
        <p:txBody>
          <a:bodyPr wrap="none" rtlCol="0">
            <a:spAutoFit/>
          </a:bodyPr>
          <a:lstStyle/>
          <a:p>
            <a:r>
              <a:rPr lang="en-US" altLang="zh-CN" dirty="0"/>
              <a:t>Sewall Wright</a:t>
            </a:r>
            <a:endParaRPr lang="zh-CN" altLang="en-US" dirty="0"/>
          </a:p>
        </p:txBody>
      </p:sp>
      <p:sp>
        <p:nvSpPr>
          <p:cNvPr id="2" name="文本框 1">
            <a:extLst>
              <a:ext uri="{FF2B5EF4-FFF2-40B4-BE49-F238E27FC236}">
                <a16:creationId xmlns:a16="http://schemas.microsoft.com/office/drawing/2014/main" id="{86C4CAB7-7759-4B13-BE1D-8DE589ECB5FA}"/>
              </a:ext>
            </a:extLst>
          </p:cNvPr>
          <p:cNvSpPr txBox="1"/>
          <p:nvPr/>
        </p:nvSpPr>
        <p:spPr>
          <a:xfrm>
            <a:off x="2144982" y="6253972"/>
            <a:ext cx="1883529" cy="369332"/>
          </a:xfrm>
          <a:prstGeom prst="rect">
            <a:avLst/>
          </a:prstGeom>
          <a:noFill/>
        </p:spPr>
        <p:txBody>
          <a:bodyPr wrap="none" rtlCol="0">
            <a:spAutoFit/>
          </a:bodyPr>
          <a:lstStyle/>
          <a:p>
            <a:r>
              <a:rPr lang="en-US" altLang="zh-CN" dirty="0"/>
              <a:t>Fitness landscape</a:t>
            </a:r>
            <a:endParaRPr lang="zh-CN" altLang="en-US" dirty="0"/>
          </a:p>
        </p:txBody>
      </p:sp>
    </p:spTree>
    <p:extLst>
      <p:ext uri="{BB962C8B-B14F-4D97-AF65-F5344CB8AC3E}">
        <p14:creationId xmlns:p14="http://schemas.microsoft.com/office/powerpoint/2010/main" val="83505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264E4B-5F83-441A-9722-93F55E0D151D}"/>
              </a:ext>
            </a:extLst>
          </p:cNvPr>
          <p:cNvSpPr>
            <a:spLocks noGrp="1"/>
          </p:cNvSpPr>
          <p:nvPr>
            <p:ph type="title"/>
          </p:nvPr>
        </p:nvSpPr>
        <p:spPr>
          <a:xfrm>
            <a:off x="831273" y="-53352"/>
            <a:ext cx="10515600" cy="1325562"/>
          </a:xfrm>
        </p:spPr>
        <p:txBody>
          <a:bodyPr/>
          <a:lstStyle/>
          <a:p>
            <a:r>
              <a:rPr lang="en-US" altLang="zh-CN" dirty="0">
                <a:latin typeface="Arial" panose="020B0604020202020204" pitchFamily="34" charset="0"/>
                <a:cs typeface="Arial" panose="020B0604020202020204" pitchFamily="34" charset="0"/>
              </a:rPr>
              <a:t>General philosophy</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5F890DC2-BD39-4AD1-A0FB-5A5E49BB0628}"/>
              </a:ext>
            </a:extLst>
          </p:cNvPr>
          <p:cNvSpPr>
            <a:spLocks noGrp="1"/>
          </p:cNvSpPr>
          <p:nvPr>
            <p:ph idx="1"/>
          </p:nvPr>
        </p:nvSpPr>
        <p:spPr>
          <a:xfrm>
            <a:off x="530087" y="1272210"/>
            <a:ext cx="11118574" cy="4907928"/>
          </a:xfrm>
        </p:spPr>
        <p:txBody>
          <a:bodyPr/>
          <a:lstStyle/>
          <a:p>
            <a:r>
              <a:rPr lang="en-US" altLang="zh-CN" dirty="0">
                <a:latin typeface="Arial" panose="020B0604020202020204" pitchFamily="34" charset="0"/>
                <a:cs typeface="Arial" panose="020B0604020202020204" pitchFamily="34" charset="0"/>
              </a:rPr>
              <a:t>1) The mathematical treatment of the subject can be a bit foreign to many of you.  I will try to explain them as intuitively as possible.</a:t>
            </a:r>
          </a:p>
          <a:p>
            <a:endParaRPr lang="en-US" altLang="zh-CN" dirty="0">
              <a:latin typeface="Arial" panose="020B0604020202020204" pitchFamily="34" charset="0"/>
              <a:cs typeface="Arial" panose="020B0604020202020204" pitchFamily="34" charset="0"/>
            </a:endParaRPr>
          </a:p>
          <a:p>
            <a:r>
              <a:rPr lang="en-SG" altLang="zh-CN" dirty="0">
                <a:latin typeface="Arial" panose="020B0604020202020204" pitchFamily="34" charset="0"/>
                <a:cs typeface="Arial" panose="020B0604020202020204" pitchFamily="34" charset="0"/>
              </a:rPr>
              <a:t>2) the rise of Population Genetics, especially the quantitative treatment of the subject helped establish the legitimacy of evolutionary biology, a primarily historical science, in a scientific climate that </a:t>
            </a:r>
            <a:r>
              <a:rPr lang="en-SG" altLang="zh-CN" dirty="0" err="1">
                <a:latin typeface="Arial" panose="020B0604020202020204" pitchFamily="34" charset="0"/>
                <a:cs typeface="Arial" panose="020B0604020202020204" pitchFamily="34" charset="0"/>
              </a:rPr>
              <a:t>favored</a:t>
            </a:r>
            <a:r>
              <a:rPr lang="en-SG" altLang="zh-CN" dirty="0">
                <a:latin typeface="Arial" panose="020B0604020202020204" pitchFamily="34" charset="0"/>
                <a:cs typeface="Arial" panose="020B0604020202020204" pitchFamily="34" charset="0"/>
              </a:rPr>
              <a:t> experimental methods over historical ones. </a:t>
            </a:r>
          </a:p>
          <a:p>
            <a:endParaRPr lang="en-SG" altLang="zh-CN" dirty="0">
              <a:latin typeface="Arial" panose="020B0604020202020204" pitchFamily="34" charset="0"/>
              <a:cs typeface="Arial" panose="020B0604020202020204" pitchFamily="34" charset="0"/>
            </a:endParaRPr>
          </a:p>
          <a:p>
            <a:r>
              <a:rPr lang="en-SG" altLang="zh-CN" dirty="0">
                <a:latin typeface="Arial" panose="020B0604020202020204" pitchFamily="34" charset="0"/>
                <a:cs typeface="Arial" panose="020B0604020202020204" pitchFamily="34" charset="0"/>
              </a:rPr>
              <a:t>3) This lecture is meant for giving you a glimpse of this field. If you have any questions, please feel free to stop me. </a:t>
            </a:r>
            <a:r>
              <a:rPr lang="en-US" altLang="zh-CN" dirty="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058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837AFD0-7380-4870-94D4-EDCFDCE0285B}"/>
              </a:ext>
            </a:extLst>
          </p:cNvPr>
          <p:cNvSpPr>
            <a:spLocks noGrp="1" noChangeArrowheads="1"/>
          </p:cNvSpPr>
          <p:nvPr>
            <p:ph type="title"/>
          </p:nvPr>
        </p:nvSpPr>
        <p:spPr>
          <a:xfrm>
            <a:off x="604912" y="-114299"/>
            <a:ext cx="11422966" cy="1143000"/>
          </a:xfrm>
        </p:spPr>
        <p:txBody>
          <a:bodyPr>
            <a:normAutofit fontScale="90000"/>
          </a:bodyPr>
          <a:lstStyle/>
          <a:p>
            <a:pPr eaLnBrk="1" hangingPunct="1"/>
            <a:r>
              <a:rPr lang="en-US" altLang="zh-CN" dirty="0">
                <a:latin typeface="Arial" panose="020B0604020202020204" pitchFamily="34" charset="0"/>
                <a:cs typeface="Arial" panose="020B0604020202020204" pitchFamily="34" charset="0"/>
              </a:rPr>
              <a:t>How populations evolve: </a:t>
            </a:r>
            <a:r>
              <a:rPr lang="en-US" altLang="zh-CN" u="sng" dirty="0">
                <a:latin typeface="Arial" panose="020B0604020202020204" pitchFamily="34" charset="0"/>
                <a:cs typeface="Arial" panose="020B0604020202020204" pitchFamily="34" charset="0"/>
              </a:rPr>
              <a:t>The Wright-Fisher model</a:t>
            </a:r>
          </a:p>
        </p:txBody>
      </p:sp>
      <p:sp>
        <p:nvSpPr>
          <p:cNvPr id="15363" name="Rectangle 3">
            <a:extLst>
              <a:ext uri="{FF2B5EF4-FFF2-40B4-BE49-F238E27FC236}">
                <a16:creationId xmlns:a16="http://schemas.microsoft.com/office/drawing/2014/main" id="{0A39590C-568E-43D0-94D1-9F6B92925FAF}"/>
              </a:ext>
            </a:extLst>
          </p:cNvPr>
          <p:cNvSpPr>
            <a:spLocks noGrp="1" noChangeArrowheads="1"/>
          </p:cNvSpPr>
          <p:nvPr>
            <p:ph idx="1"/>
          </p:nvPr>
        </p:nvSpPr>
        <p:spPr>
          <a:xfrm>
            <a:off x="1981200" y="721286"/>
            <a:ext cx="8229600" cy="4983163"/>
          </a:xfrm>
        </p:spPr>
        <p:txBody>
          <a:bodyPr/>
          <a:lstStyle/>
          <a:p>
            <a:pPr eaLnBrk="1" hangingPunct="1"/>
            <a:r>
              <a:rPr lang="en-US" altLang="zh-CN" dirty="0"/>
              <a:t>For formulation: </a:t>
            </a:r>
          </a:p>
          <a:p>
            <a:pPr eaLnBrk="1" hangingPunct="1"/>
            <a:endParaRPr lang="en-US" altLang="zh-CN" dirty="0"/>
          </a:p>
        </p:txBody>
      </p:sp>
      <p:pic>
        <p:nvPicPr>
          <p:cNvPr id="15364" name="Picture 4">
            <a:extLst>
              <a:ext uri="{FF2B5EF4-FFF2-40B4-BE49-F238E27FC236}">
                <a16:creationId xmlns:a16="http://schemas.microsoft.com/office/drawing/2014/main" id="{3BF68300-E69C-4EA1-A0E7-07C42C002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732" y="1253845"/>
            <a:ext cx="75533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a:extLst>
              <a:ext uri="{FF2B5EF4-FFF2-40B4-BE49-F238E27FC236}">
                <a16:creationId xmlns:a16="http://schemas.microsoft.com/office/drawing/2014/main" id="{1BAA2689-C89F-4E9B-9A96-1D7C7453CEC0}"/>
              </a:ext>
            </a:extLst>
          </p:cNvPr>
          <p:cNvGrpSpPr/>
          <p:nvPr/>
        </p:nvGrpSpPr>
        <p:grpSpPr>
          <a:xfrm>
            <a:off x="2557666" y="3634409"/>
            <a:ext cx="7753350" cy="366713"/>
            <a:chOff x="2133600" y="4191001"/>
            <a:chExt cx="7753350" cy="366713"/>
          </a:xfrm>
        </p:grpSpPr>
        <p:sp>
          <p:nvSpPr>
            <p:cNvPr id="15365" name="Text Box 5">
              <a:extLst>
                <a:ext uri="{FF2B5EF4-FFF2-40B4-BE49-F238E27FC236}">
                  <a16:creationId xmlns:a16="http://schemas.microsoft.com/office/drawing/2014/main" id="{20BD8C2E-9A9B-416B-A209-2D9DFD449930}"/>
                </a:ext>
              </a:extLst>
            </p:cNvPr>
            <p:cNvSpPr txBox="1">
              <a:spLocks noChangeArrowheads="1"/>
            </p:cNvSpPr>
            <p:nvPr/>
          </p:nvSpPr>
          <p:spPr bwMode="auto">
            <a:xfrm>
              <a:off x="2133600" y="4191001"/>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Generation 1</a:t>
              </a:r>
            </a:p>
          </p:txBody>
        </p:sp>
        <p:sp>
          <p:nvSpPr>
            <p:cNvPr id="15366" name="Text Box 6">
              <a:extLst>
                <a:ext uri="{FF2B5EF4-FFF2-40B4-BE49-F238E27FC236}">
                  <a16:creationId xmlns:a16="http://schemas.microsoft.com/office/drawing/2014/main" id="{74CF3D4D-CCBD-46DD-83C8-1A9CD4E0330A}"/>
                </a:ext>
              </a:extLst>
            </p:cNvPr>
            <p:cNvSpPr txBox="1">
              <a:spLocks noChangeArrowheads="1"/>
            </p:cNvSpPr>
            <p:nvPr/>
          </p:nvSpPr>
          <p:spPr bwMode="auto">
            <a:xfrm>
              <a:off x="3733800" y="4191001"/>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Generation 2</a:t>
              </a:r>
            </a:p>
          </p:txBody>
        </p:sp>
        <p:sp>
          <p:nvSpPr>
            <p:cNvPr id="15367" name="Text Box 7">
              <a:extLst>
                <a:ext uri="{FF2B5EF4-FFF2-40B4-BE49-F238E27FC236}">
                  <a16:creationId xmlns:a16="http://schemas.microsoft.com/office/drawing/2014/main" id="{A9720E40-5FD5-4BDB-B58F-7E002C90077F}"/>
                </a:ext>
              </a:extLst>
            </p:cNvPr>
            <p:cNvSpPr txBox="1">
              <a:spLocks noChangeArrowheads="1"/>
            </p:cNvSpPr>
            <p:nvPr/>
          </p:nvSpPr>
          <p:spPr bwMode="auto">
            <a:xfrm>
              <a:off x="5334000" y="4191001"/>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t>Generation 3</a:t>
              </a:r>
            </a:p>
          </p:txBody>
        </p:sp>
        <p:sp>
          <p:nvSpPr>
            <p:cNvPr id="15368" name="Text Box 8">
              <a:extLst>
                <a:ext uri="{FF2B5EF4-FFF2-40B4-BE49-F238E27FC236}">
                  <a16:creationId xmlns:a16="http://schemas.microsoft.com/office/drawing/2014/main" id="{5051A2EF-7064-496F-B27C-2C2B77617372}"/>
                </a:ext>
              </a:extLst>
            </p:cNvPr>
            <p:cNvSpPr txBox="1">
              <a:spLocks noChangeArrowheads="1"/>
            </p:cNvSpPr>
            <p:nvPr/>
          </p:nvSpPr>
          <p:spPr bwMode="auto">
            <a:xfrm>
              <a:off x="6858000" y="4191001"/>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Generation 4</a:t>
              </a:r>
            </a:p>
          </p:txBody>
        </p:sp>
        <p:sp>
          <p:nvSpPr>
            <p:cNvPr id="15369" name="Text Box 9">
              <a:extLst>
                <a:ext uri="{FF2B5EF4-FFF2-40B4-BE49-F238E27FC236}">
                  <a16:creationId xmlns:a16="http://schemas.microsoft.com/office/drawing/2014/main" id="{D8CAAFD2-B65D-4DF9-8723-6D3F69264ED6}"/>
                </a:ext>
              </a:extLst>
            </p:cNvPr>
            <p:cNvSpPr txBox="1">
              <a:spLocks noChangeArrowheads="1"/>
            </p:cNvSpPr>
            <p:nvPr/>
          </p:nvSpPr>
          <p:spPr bwMode="auto">
            <a:xfrm>
              <a:off x="8382000" y="4191001"/>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Generation 5</a:t>
              </a:r>
            </a:p>
          </p:txBody>
        </p:sp>
      </p:grpSp>
      <p:sp>
        <p:nvSpPr>
          <p:cNvPr id="15370" name="Text Box 10">
            <a:extLst>
              <a:ext uri="{FF2B5EF4-FFF2-40B4-BE49-F238E27FC236}">
                <a16:creationId xmlns:a16="http://schemas.microsoft.com/office/drawing/2014/main" id="{FC342BD5-E42D-44C6-90BC-4816BE877E7E}"/>
              </a:ext>
            </a:extLst>
          </p:cNvPr>
          <p:cNvSpPr txBox="1">
            <a:spLocks noChangeArrowheads="1"/>
          </p:cNvSpPr>
          <p:nvPr/>
        </p:nvSpPr>
        <p:spPr bwMode="auto">
          <a:xfrm>
            <a:off x="2339707" y="4195357"/>
            <a:ext cx="775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t>Need a mathematical framework to describe the change in allele frequency</a:t>
            </a:r>
          </a:p>
          <a:p>
            <a:pPr eaLnBrk="1" hangingPunct="1"/>
            <a:r>
              <a:rPr lang="en-US" altLang="zh-CN" dirty="0"/>
              <a:t>from generation to generation. </a:t>
            </a:r>
          </a:p>
        </p:txBody>
      </p:sp>
      <p:sp>
        <p:nvSpPr>
          <p:cNvPr id="3" name="矩形 2">
            <a:extLst>
              <a:ext uri="{FF2B5EF4-FFF2-40B4-BE49-F238E27FC236}">
                <a16:creationId xmlns:a16="http://schemas.microsoft.com/office/drawing/2014/main" id="{C0900C85-3552-482E-A881-AD249F246912}"/>
              </a:ext>
            </a:extLst>
          </p:cNvPr>
          <p:cNvSpPr/>
          <p:nvPr/>
        </p:nvSpPr>
        <p:spPr>
          <a:xfrm>
            <a:off x="424070" y="5406501"/>
            <a:ext cx="11422966" cy="1200329"/>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Mechanical end of Wright-Fisher Model: There are N individuals, 2N genes, we sample </a:t>
            </a:r>
            <a:r>
              <a:rPr lang="en-US" altLang="zh-CN" dirty="0">
                <a:solidFill>
                  <a:srgbClr val="FF0000"/>
                </a:solidFill>
                <a:latin typeface="Arial" panose="020B0604020202020204" pitchFamily="34" charset="0"/>
                <a:cs typeface="Arial" panose="020B0604020202020204" pitchFamily="34" charset="0"/>
              </a:rPr>
              <a:t>with replacement</a:t>
            </a:r>
            <a:r>
              <a:rPr lang="en-US" altLang="zh-CN" dirty="0">
                <a:latin typeface="Arial" panose="020B0604020202020204" pitchFamily="34" charset="0"/>
                <a:cs typeface="Arial" panose="020B0604020202020204" pitchFamily="34" charset="0"/>
              </a:rPr>
              <a:t> from previous generation 2N new genes, to form the new generation.  This is the Wright-Fisher model.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It is a binomial/multinomial distribution conditioning on allele frequency from the previous generation. </a:t>
            </a:r>
          </a:p>
        </p:txBody>
      </p:sp>
    </p:spTree>
    <p:extLst>
      <p:ext uri="{BB962C8B-B14F-4D97-AF65-F5344CB8AC3E}">
        <p14:creationId xmlns:p14="http://schemas.microsoft.com/office/powerpoint/2010/main" val="1057312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D0D48A-098D-4BF9-9D17-43E0E77C4734}"/>
              </a:ext>
            </a:extLst>
          </p:cNvPr>
          <p:cNvSpPr>
            <a:spLocks noGrp="1"/>
          </p:cNvSpPr>
          <p:nvPr>
            <p:ph type="title"/>
          </p:nvPr>
        </p:nvSpPr>
        <p:spPr>
          <a:xfrm>
            <a:off x="838200" y="-230586"/>
            <a:ext cx="10515600" cy="1325562"/>
          </a:xfrm>
        </p:spPr>
        <p:txBody>
          <a:bodyPr/>
          <a:lstStyle/>
          <a:p>
            <a:r>
              <a:rPr lang="en-US" altLang="zh-CN" dirty="0">
                <a:latin typeface="Arial" panose="020B0604020202020204" pitchFamily="34" charset="0"/>
                <a:cs typeface="Arial" panose="020B0604020202020204" pitchFamily="34" charset="0"/>
              </a:rPr>
              <a:t>A simple exercise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E2CBA54F-0BB4-4D0A-851D-348E2005BE3E}"/>
              </a:ext>
            </a:extLst>
          </p:cNvPr>
          <p:cNvSpPr>
            <a:spLocks noGrp="1"/>
          </p:cNvSpPr>
          <p:nvPr>
            <p:ph idx="1"/>
          </p:nvPr>
        </p:nvSpPr>
        <p:spPr>
          <a:xfrm>
            <a:off x="845127" y="872198"/>
            <a:ext cx="10515600" cy="5307940"/>
          </a:xfrm>
        </p:spPr>
        <p:txBody>
          <a:bodyPr/>
          <a:lstStyle/>
          <a:p>
            <a:r>
              <a:rPr lang="en-US" altLang="zh-CN" dirty="0"/>
              <a:t>A population of size 100, allele frequency of the current generation is 0.5.  If the population follows the Wright-Fisher model, what’s the allele frequency of the population in the next generation?</a:t>
            </a:r>
          </a:p>
          <a:p>
            <a:endParaRPr lang="en-US" altLang="zh-CN" dirty="0"/>
          </a:p>
          <a:p>
            <a:r>
              <a:rPr lang="en-US" altLang="zh-CN" dirty="0"/>
              <a:t> The frequency of the allele in the next generation is a random variable (i.e. </a:t>
            </a:r>
            <a:r>
              <a:rPr lang="en-US" altLang="zh-CN" dirty="0" err="1"/>
              <a:t>r.v</a:t>
            </a:r>
            <a:r>
              <a:rPr lang="en-US" altLang="zh-CN" dirty="0"/>
              <a:t>. not a fixed value). </a:t>
            </a:r>
          </a:p>
          <a:p>
            <a:endParaRPr lang="en-US" altLang="zh-CN" dirty="0"/>
          </a:p>
          <a:p>
            <a:r>
              <a:rPr lang="en-US" altLang="zh-CN" dirty="0"/>
              <a:t>The mean of the </a:t>
            </a:r>
            <a:r>
              <a:rPr lang="en-US" altLang="zh-CN" dirty="0" err="1"/>
              <a:t>r.v</a:t>
            </a:r>
            <a:r>
              <a:rPr lang="en-US" altLang="zh-CN" dirty="0"/>
              <a:t> is: </a:t>
            </a:r>
          </a:p>
          <a:p>
            <a:endParaRPr lang="en-US" altLang="zh-CN" dirty="0"/>
          </a:p>
        </p:txBody>
      </p:sp>
      <p:pic>
        <p:nvPicPr>
          <p:cNvPr id="4" name="图片 3">
            <a:extLst>
              <a:ext uri="{FF2B5EF4-FFF2-40B4-BE49-F238E27FC236}">
                <a16:creationId xmlns:a16="http://schemas.microsoft.com/office/drawing/2014/main" id="{3D79E84D-05DF-4DF7-A735-3B66255D0F7F}"/>
              </a:ext>
            </a:extLst>
          </p:cNvPr>
          <p:cNvPicPr>
            <a:picLocks noChangeAspect="1"/>
          </p:cNvPicPr>
          <p:nvPr/>
        </p:nvPicPr>
        <p:blipFill>
          <a:blip r:embed="rId2"/>
          <a:stretch>
            <a:fillRect/>
          </a:stretch>
        </p:blipFill>
        <p:spPr>
          <a:xfrm>
            <a:off x="7154256" y="3526168"/>
            <a:ext cx="3961005" cy="2927641"/>
          </a:xfrm>
          <a:prstGeom prst="rect">
            <a:avLst/>
          </a:prstGeom>
        </p:spPr>
      </p:pic>
    </p:spTree>
    <p:extLst>
      <p:ext uri="{BB962C8B-B14F-4D97-AF65-F5344CB8AC3E}">
        <p14:creationId xmlns:p14="http://schemas.microsoft.com/office/powerpoint/2010/main" val="26069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3C3B445-4165-4F67-A769-C1C74948DB84}"/>
              </a:ext>
            </a:extLst>
          </p:cNvPr>
          <p:cNvSpPr>
            <a:spLocks noGrp="1" noChangeArrowheads="1"/>
          </p:cNvSpPr>
          <p:nvPr>
            <p:ph type="title"/>
          </p:nvPr>
        </p:nvSpPr>
        <p:spPr>
          <a:xfrm>
            <a:off x="-97862" y="-196948"/>
            <a:ext cx="12520246" cy="1143000"/>
          </a:xfrm>
        </p:spPr>
        <p:txBody>
          <a:bodyPr>
            <a:normAutofit fontScale="90000"/>
          </a:bodyPr>
          <a:lstStyle/>
          <a:p>
            <a:pPr eaLnBrk="1" hangingPunct="1"/>
            <a:r>
              <a:rPr lang="en-US" altLang="zh-CN" dirty="0">
                <a:latin typeface="Arial" panose="020B0604020202020204" pitchFamily="34" charset="0"/>
                <a:cs typeface="Arial" panose="020B0604020202020204" pitchFamily="34" charset="0"/>
              </a:rPr>
              <a:t>Predictions and properties of  the Wright-Fisher model </a:t>
            </a:r>
          </a:p>
        </p:txBody>
      </p:sp>
      <p:sp>
        <p:nvSpPr>
          <p:cNvPr id="18435" name="Rectangle 3">
            <a:extLst>
              <a:ext uri="{FF2B5EF4-FFF2-40B4-BE49-F238E27FC236}">
                <a16:creationId xmlns:a16="http://schemas.microsoft.com/office/drawing/2014/main" id="{10E3CF20-891C-4402-B4FA-6BA2164F2A33}"/>
              </a:ext>
            </a:extLst>
          </p:cNvPr>
          <p:cNvSpPr>
            <a:spLocks noGrp="1" noChangeArrowheads="1"/>
          </p:cNvSpPr>
          <p:nvPr>
            <p:ph idx="1"/>
          </p:nvPr>
        </p:nvSpPr>
        <p:spPr>
          <a:xfrm>
            <a:off x="253218" y="1143001"/>
            <a:ext cx="11633982" cy="4983163"/>
          </a:xfrm>
        </p:spPr>
        <p:txBody>
          <a:bodyPr>
            <a:normAutofit lnSpcReduction="10000"/>
          </a:bodyPr>
          <a:lstStyle/>
          <a:p>
            <a:pPr eaLnBrk="1" hangingPunct="1"/>
            <a:r>
              <a:rPr lang="en-US" altLang="zh-CN" b="1" u="sng" dirty="0">
                <a:latin typeface="Arial" panose="020B0604020202020204" pitchFamily="34" charset="0"/>
                <a:cs typeface="Arial" panose="020B0604020202020204" pitchFamily="34" charset="0"/>
              </a:rPr>
              <a:t>Genetic drift</a:t>
            </a:r>
            <a:r>
              <a:rPr lang="en-US" altLang="zh-CN" dirty="0">
                <a:latin typeface="Arial" panose="020B0604020202020204" pitchFamily="34" charset="0"/>
                <a:cs typeface="Arial" panose="020B0604020202020204" pitchFamily="34" charset="0"/>
              </a:rPr>
              <a:t>: the random fluctuation of allele frequencies across generations.  Drift measures variance in allele frequencies across generations. </a:t>
            </a:r>
          </a:p>
          <a:p>
            <a:pPr eaLnBrk="1" hangingPunct="1"/>
            <a:endParaRPr lang="en-US" altLang="zh-CN" dirty="0">
              <a:latin typeface="Arial" panose="020B0604020202020204" pitchFamily="34" charset="0"/>
              <a:cs typeface="Arial" panose="020B0604020202020204" pitchFamily="34" charset="0"/>
            </a:endParaRPr>
          </a:p>
          <a:p>
            <a:pPr eaLnBrk="1" hangingPunct="1"/>
            <a:r>
              <a:rPr lang="en-US" altLang="zh-CN" dirty="0">
                <a:latin typeface="Arial" panose="020B0604020202020204" pitchFamily="34" charset="0"/>
                <a:cs typeface="Arial" panose="020B0604020202020204" pitchFamily="34" charset="0"/>
              </a:rPr>
              <a:t>The effect of drift is larger in small populations, much smaller in bigger populations.</a:t>
            </a:r>
          </a:p>
          <a:p>
            <a:pPr eaLnBrk="1" hangingPunct="1"/>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expectation of allele frequencies from generation to generation is constant.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long term fate of alleles, is either fixation or extinction.  In other words, drift will reduce the level of genetic variability.  </a:t>
            </a:r>
          </a:p>
        </p:txBody>
      </p:sp>
      <p:sp>
        <p:nvSpPr>
          <p:cNvPr id="2" name="文本框 1">
            <a:extLst>
              <a:ext uri="{FF2B5EF4-FFF2-40B4-BE49-F238E27FC236}">
                <a16:creationId xmlns:a16="http://schemas.microsoft.com/office/drawing/2014/main" id="{8591F318-5310-4B98-9981-7315D1671BDD}"/>
              </a:ext>
            </a:extLst>
          </p:cNvPr>
          <p:cNvSpPr txBox="1"/>
          <p:nvPr/>
        </p:nvSpPr>
        <p:spPr>
          <a:xfrm>
            <a:off x="4091662" y="6448912"/>
            <a:ext cx="3419847" cy="369332"/>
          </a:xfrm>
          <a:prstGeom prst="rect">
            <a:avLst/>
          </a:prstGeom>
          <a:noFill/>
        </p:spPr>
        <p:txBody>
          <a:bodyPr wrap="none" rtlCol="0">
            <a:spAutoFit/>
          </a:bodyPr>
          <a:lstStyle/>
          <a:p>
            <a:r>
              <a:rPr lang="en-US" altLang="zh-CN" dirty="0">
                <a:solidFill>
                  <a:srgbClr val="FF0000"/>
                </a:solidFill>
              </a:rPr>
              <a:t>Illustration of random genetic drift</a:t>
            </a:r>
            <a:endParaRPr lang="zh-CN" altLang="en-US" dirty="0">
              <a:solidFill>
                <a:srgbClr val="FF0000"/>
              </a:solidFill>
            </a:endParaRPr>
          </a:p>
        </p:txBody>
      </p:sp>
    </p:spTree>
    <p:extLst>
      <p:ext uri="{BB962C8B-B14F-4D97-AF65-F5344CB8AC3E}">
        <p14:creationId xmlns:p14="http://schemas.microsoft.com/office/powerpoint/2010/main" val="3626647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9320ED7-C404-4084-9284-6497AA82239E}"/>
              </a:ext>
            </a:extLst>
          </p:cNvPr>
          <p:cNvSpPr>
            <a:spLocks noGrp="1" noChangeArrowheads="1"/>
          </p:cNvSpPr>
          <p:nvPr>
            <p:ph type="title"/>
          </p:nvPr>
        </p:nvSpPr>
        <p:spPr>
          <a:xfrm>
            <a:off x="152400" y="0"/>
            <a:ext cx="11887199" cy="1143000"/>
          </a:xfrm>
        </p:spPr>
        <p:txBody>
          <a:bodyPr>
            <a:normAutofit/>
          </a:bodyPr>
          <a:lstStyle/>
          <a:p>
            <a:pPr eaLnBrk="1" hangingPunct="1"/>
            <a:r>
              <a:rPr lang="en-US" altLang="zh-CN" sz="4000" dirty="0">
                <a:latin typeface="Arial" panose="020B0604020202020204" pitchFamily="34" charset="0"/>
                <a:cs typeface="Arial" panose="020B0604020202020204" pitchFamily="34" charset="0"/>
              </a:rPr>
              <a:t>A few properties of the Wright-Fisher Model</a:t>
            </a:r>
          </a:p>
        </p:txBody>
      </p:sp>
      <p:sp>
        <p:nvSpPr>
          <p:cNvPr id="20483" name="Rectangle 3">
            <a:extLst>
              <a:ext uri="{FF2B5EF4-FFF2-40B4-BE49-F238E27FC236}">
                <a16:creationId xmlns:a16="http://schemas.microsoft.com/office/drawing/2014/main" id="{AA0D4C2E-17CB-4944-8443-DC6383B96029}"/>
              </a:ext>
            </a:extLst>
          </p:cNvPr>
          <p:cNvSpPr>
            <a:spLocks noGrp="1" noChangeArrowheads="1"/>
          </p:cNvSpPr>
          <p:nvPr>
            <p:ph idx="1"/>
          </p:nvPr>
        </p:nvSpPr>
        <p:spPr>
          <a:xfrm>
            <a:off x="0" y="1202431"/>
            <a:ext cx="5685183" cy="4933326"/>
          </a:xfrm>
        </p:spPr>
        <p:txBody>
          <a:bodyPr>
            <a:normAutofit lnSpcReduction="10000"/>
          </a:bodyPr>
          <a:lstStyle/>
          <a:p>
            <a:pPr eaLnBrk="1" hangingPunct="1"/>
            <a:r>
              <a:rPr lang="en-US" altLang="zh-CN" u="sng" dirty="0"/>
              <a:t>The long term fate of an allele </a:t>
            </a:r>
            <a:r>
              <a:rPr lang="en-US" altLang="zh-CN" dirty="0"/>
              <a:t>is: lost or fixation. </a:t>
            </a:r>
          </a:p>
          <a:p>
            <a:pPr eaLnBrk="1" hangingPunct="1"/>
            <a:endParaRPr lang="en-US" altLang="zh-CN" dirty="0"/>
          </a:p>
          <a:p>
            <a:pPr eaLnBrk="1" hangingPunct="1"/>
            <a:r>
              <a:rPr lang="en-US" altLang="zh-CN" u="sng" dirty="0"/>
              <a:t>The probability of fixation </a:t>
            </a:r>
            <a:r>
              <a:rPr lang="en-US" altLang="zh-CN" dirty="0"/>
              <a:t>of an allele of frequency p is: ? </a:t>
            </a:r>
          </a:p>
          <a:p>
            <a:pPr eaLnBrk="1" hangingPunct="1"/>
            <a:endParaRPr lang="en-US" altLang="zh-CN" dirty="0"/>
          </a:p>
          <a:p>
            <a:pPr eaLnBrk="1" hangingPunct="1"/>
            <a:endParaRPr lang="en-US" altLang="zh-CN" dirty="0"/>
          </a:p>
          <a:p>
            <a:pPr eaLnBrk="1" hangingPunct="1"/>
            <a:r>
              <a:rPr lang="en-US" altLang="zh-CN" dirty="0"/>
              <a:t>Given an allele, which just entered the population, its frequency will be 1/2N, the time to fixation is: 4N generations. </a:t>
            </a:r>
          </a:p>
        </p:txBody>
      </p:sp>
      <p:pic>
        <p:nvPicPr>
          <p:cNvPr id="4" name="Picture 5" descr="FlyDrift">
            <a:extLst>
              <a:ext uri="{FF2B5EF4-FFF2-40B4-BE49-F238E27FC236}">
                <a16:creationId xmlns:a16="http://schemas.microsoft.com/office/drawing/2014/main" id="{0C45F79B-2B67-4DEA-A3F6-217ADFAC3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854" y="1520484"/>
            <a:ext cx="5179994" cy="472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803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A47FC2-42D2-45F0-81DD-36BE50392567}"/>
              </a:ext>
            </a:extLst>
          </p:cNvPr>
          <p:cNvSpPr>
            <a:spLocks noGrp="1"/>
          </p:cNvSpPr>
          <p:nvPr>
            <p:ph type="title"/>
          </p:nvPr>
        </p:nvSpPr>
        <p:spPr>
          <a:xfrm>
            <a:off x="845127" y="97045"/>
            <a:ext cx="10515600" cy="1325562"/>
          </a:xfrm>
        </p:spPr>
        <p:txBody>
          <a:bodyPr/>
          <a:lstStyle/>
          <a:p>
            <a:r>
              <a:rPr lang="en-US" altLang="zh-CN" dirty="0">
                <a:latin typeface="Arial" panose="020B0604020202020204" pitchFamily="34" charset="0"/>
                <a:cs typeface="Arial" panose="020B0604020202020204" pitchFamily="34" charset="0"/>
              </a:rPr>
              <a:t>Effective population size and the Wright Fisher model </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EE65053-A2C8-4F52-8D45-A293CC0F9E96}"/>
              </a:ext>
            </a:extLst>
          </p:cNvPr>
          <p:cNvSpPr>
            <a:spLocks noGrp="1"/>
          </p:cNvSpPr>
          <p:nvPr>
            <p:ph idx="1"/>
          </p:nvPr>
        </p:nvSpPr>
        <p:spPr/>
        <p:txBody>
          <a:bodyPr/>
          <a:lstStyle/>
          <a:p>
            <a:r>
              <a:rPr lang="en-US" altLang="zh-CN" b="1" dirty="0"/>
              <a:t>Census population size (N) </a:t>
            </a:r>
            <a:r>
              <a:rPr lang="en-US" altLang="zh-CN" dirty="0"/>
              <a:t>: the actual number of individuals in a population/species. </a:t>
            </a:r>
          </a:p>
          <a:p>
            <a:endParaRPr lang="en-US" altLang="zh-CN" dirty="0"/>
          </a:p>
          <a:p>
            <a:r>
              <a:rPr lang="en-US" altLang="zh-CN" b="1" u="sng" dirty="0"/>
              <a:t>Effective population size </a:t>
            </a:r>
            <a:r>
              <a:rPr lang="en-US" altLang="zh-CN" b="1" dirty="0"/>
              <a:t>(Ne)</a:t>
            </a:r>
            <a:r>
              <a:rPr lang="en-US" altLang="zh-CN" dirty="0"/>
              <a:t>: it is a concept mapping between actual population and “Wright-Fisher population” (like an ideal gas).  </a:t>
            </a:r>
            <a:endParaRPr lang="zh-CN" altLang="en-US" dirty="0"/>
          </a:p>
        </p:txBody>
      </p:sp>
      <p:sp>
        <p:nvSpPr>
          <p:cNvPr id="4" name="椭圆 3">
            <a:extLst>
              <a:ext uri="{FF2B5EF4-FFF2-40B4-BE49-F238E27FC236}">
                <a16:creationId xmlns:a16="http://schemas.microsoft.com/office/drawing/2014/main" id="{D842B5A0-C189-4CEF-9D04-7420009E989F}"/>
              </a:ext>
            </a:extLst>
          </p:cNvPr>
          <p:cNvSpPr/>
          <p:nvPr/>
        </p:nvSpPr>
        <p:spPr>
          <a:xfrm>
            <a:off x="2743200" y="4625009"/>
            <a:ext cx="2107096" cy="196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Real Population</a:t>
            </a:r>
          </a:p>
          <a:p>
            <a:pPr algn="ctr"/>
            <a:r>
              <a:rPr lang="en-US" altLang="zh-CN" dirty="0"/>
              <a:t>Size of N</a:t>
            </a:r>
            <a:endParaRPr lang="zh-CN" altLang="en-US" dirty="0"/>
          </a:p>
        </p:txBody>
      </p:sp>
      <p:sp>
        <p:nvSpPr>
          <p:cNvPr id="5" name="椭圆 4">
            <a:extLst>
              <a:ext uri="{FF2B5EF4-FFF2-40B4-BE49-F238E27FC236}">
                <a16:creationId xmlns:a16="http://schemas.microsoft.com/office/drawing/2014/main" id="{4FBC6820-A87D-41C9-B8F0-2E7AC8C2072E}"/>
              </a:ext>
            </a:extLst>
          </p:cNvPr>
          <p:cNvSpPr/>
          <p:nvPr/>
        </p:nvSpPr>
        <p:spPr>
          <a:xfrm>
            <a:off x="7341704" y="4625009"/>
            <a:ext cx="2107096" cy="196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Wright-Fisher population</a:t>
            </a:r>
          </a:p>
          <a:p>
            <a:pPr algn="ctr"/>
            <a:r>
              <a:rPr lang="en-US" altLang="zh-CN" dirty="0"/>
              <a:t>Size of Ne</a:t>
            </a:r>
            <a:endParaRPr lang="zh-CN" altLang="en-US" dirty="0"/>
          </a:p>
        </p:txBody>
      </p:sp>
      <p:cxnSp>
        <p:nvCxnSpPr>
          <p:cNvPr id="7" name="直接箭头连接符 6">
            <a:extLst>
              <a:ext uri="{FF2B5EF4-FFF2-40B4-BE49-F238E27FC236}">
                <a16:creationId xmlns:a16="http://schemas.microsoft.com/office/drawing/2014/main" id="{0764BCE1-F951-4FE9-886D-A853C3DC9473}"/>
              </a:ext>
            </a:extLst>
          </p:cNvPr>
          <p:cNvCxnSpPr/>
          <p:nvPr/>
        </p:nvCxnSpPr>
        <p:spPr>
          <a:xfrm>
            <a:off x="4850296" y="5605669"/>
            <a:ext cx="24914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8A299B56-E4F9-4CAA-95F2-9220F0A96E7C}"/>
              </a:ext>
            </a:extLst>
          </p:cNvPr>
          <p:cNvSpPr txBox="1"/>
          <p:nvPr/>
        </p:nvSpPr>
        <p:spPr>
          <a:xfrm>
            <a:off x="5193319" y="4959338"/>
            <a:ext cx="1819216" cy="646331"/>
          </a:xfrm>
          <a:prstGeom prst="rect">
            <a:avLst/>
          </a:prstGeom>
          <a:noFill/>
        </p:spPr>
        <p:txBody>
          <a:bodyPr wrap="none" rtlCol="0">
            <a:spAutoFit/>
          </a:bodyPr>
          <a:lstStyle/>
          <a:p>
            <a:r>
              <a:rPr lang="en-US" altLang="zh-CN" dirty="0"/>
              <a:t>Properties of the </a:t>
            </a:r>
          </a:p>
          <a:p>
            <a:r>
              <a:rPr lang="en-US" altLang="zh-CN" dirty="0"/>
              <a:t>population</a:t>
            </a:r>
            <a:endParaRPr lang="zh-CN" altLang="en-US" dirty="0"/>
          </a:p>
        </p:txBody>
      </p:sp>
      <p:sp>
        <p:nvSpPr>
          <p:cNvPr id="9" name="文本框 8">
            <a:extLst>
              <a:ext uri="{FF2B5EF4-FFF2-40B4-BE49-F238E27FC236}">
                <a16:creationId xmlns:a16="http://schemas.microsoft.com/office/drawing/2014/main" id="{C12B003B-CC9F-4760-9D4D-E98A0FCBA892}"/>
              </a:ext>
            </a:extLst>
          </p:cNvPr>
          <p:cNvSpPr txBox="1"/>
          <p:nvPr/>
        </p:nvSpPr>
        <p:spPr>
          <a:xfrm>
            <a:off x="4860247" y="5736902"/>
            <a:ext cx="2485360" cy="646331"/>
          </a:xfrm>
          <a:prstGeom prst="rect">
            <a:avLst/>
          </a:prstGeom>
          <a:noFill/>
        </p:spPr>
        <p:txBody>
          <a:bodyPr wrap="none" rtlCol="0">
            <a:spAutoFit/>
          </a:bodyPr>
          <a:lstStyle/>
          <a:p>
            <a:r>
              <a:rPr lang="en-US" altLang="zh-CN" dirty="0">
                <a:solidFill>
                  <a:srgbClr val="FF0000"/>
                </a:solidFill>
              </a:rPr>
              <a:t>(e.g. variance in changes</a:t>
            </a:r>
          </a:p>
          <a:p>
            <a:r>
              <a:rPr lang="en-US" altLang="zh-CN" dirty="0">
                <a:solidFill>
                  <a:srgbClr val="FF0000"/>
                </a:solidFill>
              </a:rPr>
              <a:t>in allele frequency. )</a:t>
            </a:r>
          </a:p>
        </p:txBody>
      </p:sp>
    </p:spTree>
    <p:extLst>
      <p:ext uri="{BB962C8B-B14F-4D97-AF65-F5344CB8AC3E}">
        <p14:creationId xmlns:p14="http://schemas.microsoft.com/office/powerpoint/2010/main" val="3861743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EDF922-8F7A-4A50-80B2-4FD45AFCF870}"/>
              </a:ext>
            </a:extLst>
          </p:cNvPr>
          <p:cNvSpPr>
            <a:spLocks noGrp="1"/>
          </p:cNvSpPr>
          <p:nvPr>
            <p:ph type="title"/>
          </p:nvPr>
        </p:nvSpPr>
        <p:spPr>
          <a:xfrm>
            <a:off x="801688" y="0"/>
            <a:ext cx="10515600" cy="1325562"/>
          </a:xfrm>
        </p:spPr>
        <p:txBody>
          <a:bodyPr/>
          <a:lstStyle/>
          <a:p>
            <a:r>
              <a:rPr lang="en-US" altLang="zh-CN" dirty="0">
                <a:latin typeface="Arial" panose="020B0604020202020204" pitchFamily="34" charset="0"/>
                <a:cs typeface="Arial" panose="020B0604020202020204" pitchFamily="34" charset="0"/>
              </a:rPr>
              <a:t>Key Concepts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CA85718C-83C0-48FC-A16E-F6584E59DCE1}"/>
              </a:ext>
            </a:extLst>
          </p:cNvPr>
          <p:cNvSpPr>
            <a:spLocks noGrp="1"/>
          </p:cNvSpPr>
          <p:nvPr>
            <p:ph idx="1"/>
          </p:nvPr>
        </p:nvSpPr>
        <p:spPr>
          <a:xfrm>
            <a:off x="845127" y="1484244"/>
            <a:ext cx="10515600" cy="4695894"/>
          </a:xfrm>
        </p:spPr>
        <p:txBody>
          <a:bodyPr/>
          <a:lstStyle/>
          <a:p>
            <a:r>
              <a:rPr lang="en-US" altLang="zh-CN" dirty="0">
                <a:latin typeface="Arial" panose="020B0604020202020204" pitchFamily="34" charset="0"/>
                <a:cs typeface="Arial" panose="020B0604020202020204" pitchFamily="34" charset="0"/>
              </a:rPr>
              <a:t>1) Understand Wright-Fisher model (including fixation probability). </a:t>
            </a:r>
          </a:p>
          <a:p>
            <a:r>
              <a:rPr lang="en-US" altLang="zh-CN" dirty="0">
                <a:latin typeface="Arial" panose="020B0604020202020204" pitchFamily="34" charset="0"/>
                <a:cs typeface="Arial" panose="020B0604020202020204" pitchFamily="34" charset="0"/>
              </a:rPr>
              <a:t>2) Understand that genetic drift will purge genetic variability.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09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65BB9-B938-4973-8768-393D80BF2EE7}"/>
              </a:ext>
            </a:extLst>
          </p:cNvPr>
          <p:cNvSpPr>
            <a:spLocks noGrp="1"/>
          </p:cNvSpPr>
          <p:nvPr>
            <p:ph type="ctrTitle"/>
          </p:nvPr>
        </p:nvSpPr>
        <p:spPr>
          <a:xfrm>
            <a:off x="1293392" y="1270709"/>
            <a:ext cx="9144000" cy="2387600"/>
          </a:xfrm>
        </p:spPr>
        <p:txBody>
          <a:bodyPr>
            <a:normAutofit fontScale="90000"/>
          </a:bodyPr>
          <a:lstStyle/>
          <a:p>
            <a:r>
              <a:rPr lang="en-US" altLang="zh-CN" dirty="0">
                <a:latin typeface="Arial" panose="020B0604020202020204" pitchFamily="34" charset="0"/>
                <a:cs typeface="Arial" panose="020B0604020202020204" pitchFamily="34" charset="0"/>
              </a:rPr>
              <a:t>I) Historical context for the origin of Population Genetics</a:t>
            </a:r>
            <a:endParaRPr lang="zh-CN" altLang="en-US" dirty="0">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75EEABFE-6D9C-4585-8C80-BBD40B821979}"/>
              </a:ext>
            </a:extLst>
          </p:cNvPr>
          <p:cNvSpPr>
            <a:spLocks noGrp="1"/>
          </p:cNvSpPr>
          <p:nvPr>
            <p:ph type="subTitle" idx="1"/>
          </p:nvPr>
        </p:nvSpPr>
        <p:spPr/>
        <p:txBody>
          <a:bodyPr/>
          <a:lstStyle/>
          <a:p>
            <a:endParaRPr lang="zh-CN" altLang="en-US"/>
          </a:p>
        </p:txBody>
      </p:sp>
      <p:pic>
        <p:nvPicPr>
          <p:cNvPr id="5" name="图片 4" descr="图片包含 物体, 监视器, 时钟&#10;&#10;已生成高可信度的说明">
            <a:extLst>
              <a:ext uri="{FF2B5EF4-FFF2-40B4-BE49-F238E27FC236}">
                <a16:creationId xmlns:a16="http://schemas.microsoft.com/office/drawing/2014/main" id="{2B626CDD-45C2-4347-81BE-E70B90EFD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392" y="3872344"/>
            <a:ext cx="3095728" cy="2324106"/>
          </a:xfrm>
          <a:prstGeom prst="rect">
            <a:avLst/>
          </a:prstGeom>
        </p:spPr>
      </p:pic>
    </p:spTree>
    <p:extLst>
      <p:ext uri="{BB962C8B-B14F-4D97-AF65-F5344CB8AC3E}">
        <p14:creationId xmlns:p14="http://schemas.microsoft.com/office/powerpoint/2010/main" val="391781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4A73B3-5A83-48D1-853C-F30601871291}"/>
              </a:ext>
            </a:extLst>
          </p:cNvPr>
          <p:cNvSpPr>
            <a:spLocks noGrp="1"/>
          </p:cNvSpPr>
          <p:nvPr>
            <p:ph type="title"/>
          </p:nvPr>
        </p:nvSpPr>
        <p:spPr>
          <a:xfrm>
            <a:off x="831273" y="-199126"/>
            <a:ext cx="10515600" cy="1325562"/>
          </a:xfrm>
        </p:spPr>
        <p:txBody>
          <a:bodyPr/>
          <a:lstStyle/>
          <a:p>
            <a:r>
              <a:rPr lang="en-US" altLang="zh-CN" dirty="0">
                <a:latin typeface="Arial" panose="020B0604020202020204" pitchFamily="34" charset="0"/>
                <a:cs typeface="Arial" panose="020B0604020202020204" pitchFamily="34" charset="0"/>
              </a:rPr>
              <a:t>Darwin and the evolutionary theory</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D3940505-BAB7-4CBC-BE73-76C83A29C047}"/>
              </a:ext>
            </a:extLst>
          </p:cNvPr>
          <p:cNvSpPr>
            <a:spLocks noGrp="1"/>
          </p:cNvSpPr>
          <p:nvPr>
            <p:ph idx="1"/>
          </p:nvPr>
        </p:nvSpPr>
        <p:spPr>
          <a:xfrm>
            <a:off x="4445391" y="1126436"/>
            <a:ext cx="7568418" cy="5053702"/>
          </a:xfrm>
        </p:spPr>
        <p:txBody>
          <a:bodyPr>
            <a:normAutofit fontScale="92500" lnSpcReduction="20000"/>
          </a:bodyPr>
          <a:lstStyle/>
          <a:p>
            <a:r>
              <a:rPr lang="en-US" altLang="zh-CN" dirty="0">
                <a:latin typeface="Arial" panose="020B0604020202020204" pitchFamily="34" charset="0"/>
                <a:cs typeface="Arial" panose="020B0604020202020204" pitchFamily="34" charset="0"/>
              </a:rPr>
              <a:t>1) Common descend, survival of fittest. </a:t>
            </a:r>
          </a:p>
          <a:p>
            <a:pPr marL="0" indent="0">
              <a:buNone/>
            </a:pPr>
            <a:r>
              <a:rPr lang="en-US" altLang="zh-CN" dirty="0">
                <a:latin typeface="Arial" panose="020B0604020202020204" pitchFamily="34" charset="0"/>
                <a:cs typeface="Arial" panose="020B0604020202020204" pitchFamily="34" charset="0"/>
              </a:rPr>
              <a:t>it is an argument based on phenotypes.  The survival of the fittest is operating on a complex phenotype called fitness.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2) It lacks elements related to inheritance: how phenotypes are inherited.  Lacks power to explain variability within a population.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3) Understanding the relationship between genotype and phenotype is the core question of genetics, which didn’t exist in Darwin’s time.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4) Darwin, himself, is a geologist. </a:t>
            </a: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p:txBody>
      </p:sp>
      <p:pic>
        <p:nvPicPr>
          <p:cNvPr id="5" name="图片 4" descr="图片包含 文字&#10;&#10;已生成高可信度的说明">
            <a:extLst>
              <a:ext uri="{FF2B5EF4-FFF2-40B4-BE49-F238E27FC236}">
                <a16:creationId xmlns:a16="http://schemas.microsoft.com/office/drawing/2014/main" id="{430AAE43-9C52-4BAC-B964-83508CAEF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91" y="904544"/>
            <a:ext cx="3731162" cy="5745989"/>
          </a:xfrm>
          <a:prstGeom prst="rect">
            <a:avLst/>
          </a:prstGeom>
        </p:spPr>
      </p:pic>
      <p:pic>
        <p:nvPicPr>
          <p:cNvPr id="6" name="图片 5" descr="图片包含 人员, 就坐, 男士, 墙壁&#10;&#10;已生成极高可信度的说明">
            <a:extLst>
              <a:ext uri="{FF2B5EF4-FFF2-40B4-BE49-F238E27FC236}">
                <a16:creationId xmlns:a16="http://schemas.microsoft.com/office/drawing/2014/main" id="{87FB6666-3D3A-4F88-847D-65C82FCFC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331" y="3819742"/>
            <a:ext cx="1831106" cy="2679519"/>
          </a:xfrm>
          <a:prstGeom prst="rect">
            <a:avLst/>
          </a:prstGeom>
        </p:spPr>
      </p:pic>
      <p:sp>
        <p:nvSpPr>
          <p:cNvPr id="7" name="文本框 6">
            <a:extLst>
              <a:ext uri="{FF2B5EF4-FFF2-40B4-BE49-F238E27FC236}">
                <a16:creationId xmlns:a16="http://schemas.microsoft.com/office/drawing/2014/main" id="{EB937590-19CD-48CA-923E-68E9B6985300}"/>
              </a:ext>
            </a:extLst>
          </p:cNvPr>
          <p:cNvSpPr txBox="1"/>
          <p:nvPr/>
        </p:nvSpPr>
        <p:spPr>
          <a:xfrm>
            <a:off x="2691493" y="6546800"/>
            <a:ext cx="1545808" cy="369332"/>
          </a:xfrm>
          <a:prstGeom prst="rect">
            <a:avLst/>
          </a:prstGeom>
          <a:noFill/>
        </p:spPr>
        <p:txBody>
          <a:bodyPr wrap="none" rtlCol="0">
            <a:spAutoFit/>
          </a:bodyPr>
          <a:lstStyle/>
          <a:p>
            <a:r>
              <a:rPr lang="en-US" altLang="zh-CN" dirty="0"/>
              <a:t>Alfred Wallace</a:t>
            </a:r>
            <a:endParaRPr lang="zh-CN" altLang="en-US" dirty="0"/>
          </a:p>
        </p:txBody>
      </p:sp>
    </p:spTree>
    <p:extLst>
      <p:ext uri="{BB962C8B-B14F-4D97-AF65-F5344CB8AC3E}">
        <p14:creationId xmlns:p14="http://schemas.microsoft.com/office/powerpoint/2010/main" val="310122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2865A0-FC12-4800-9C0B-300067BEB52D}"/>
              </a:ext>
            </a:extLst>
          </p:cNvPr>
          <p:cNvSpPr>
            <a:spLocks noGrp="1"/>
          </p:cNvSpPr>
          <p:nvPr>
            <p:ph type="title"/>
          </p:nvPr>
        </p:nvSpPr>
        <p:spPr>
          <a:xfrm>
            <a:off x="185530" y="-220283"/>
            <a:ext cx="11618844" cy="1325563"/>
          </a:xfrm>
        </p:spPr>
        <p:txBody>
          <a:bodyPr/>
          <a:lstStyle/>
          <a:p>
            <a:pPr algn="ctr"/>
            <a:r>
              <a:rPr lang="en-US" altLang="zh-CN" dirty="0">
                <a:latin typeface="Arial" panose="020B0604020202020204" pitchFamily="34" charset="0"/>
                <a:cs typeface="Arial" panose="020B0604020202020204" pitchFamily="34" charset="0"/>
              </a:rPr>
              <a:t>Darwin’s perspective on inheritance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9CC7FF4A-AB0B-49D3-A036-9BF409F25F86}"/>
              </a:ext>
            </a:extLst>
          </p:cNvPr>
          <p:cNvSpPr>
            <a:spLocks noGrp="1"/>
          </p:cNvSpPr>
          <p:nvPr>
            <p:ph idx="1"/>
          </p:nvPr>
        </p:nvSpPr>
        <p:spPr>
          <a:xfrm>
            <a:off x="185530" y="857084"/>
            <a:ext cx="11618844" cy="2996308"/>
          </a:xfrm>
        </p:spPr>
        <p:txBody>
          <a:bodyPr>
            <a:normAutofit/>
          </a:bodyPr>
          <a:lstStyle/>
          <a:p>
            <a:r>
              <a:rPr lang="en-US" altLang="zh-CN" dirty="0">
                <a:latin typeface="Arial" panose="020B0604020202020204" pitchFamily="34" charset="0"/>
                <a:cs typeface="Arial" panose="020B0604020202020204" pitchFamily="34" charset="0"/>
              </a:rPr>
              <a:t>Darwinian theory is a theory without a mechanism/genetic basis. Darwin has no idea about modern genetics. </a:t>
            </a:r>
            <a:r>
              <a:rPr lang="en-SG" altLang="zh-CN" b="1" dirty="0">
                <a:latin typeface="Arial" panose="020B0604020202020204" pitchFamily="34" charset="0"/>
                <a:cs typeface="Arial" panose="020B0604020202020204" pitchFamily="34" charset="0"/>
              </a:rPr>
              <a:t>Pangenesis</a:t>
            </a:r>
            <a:r>
              <a:rPr lang="en-SG" altLang="zh-CN" dirty="0">
                <a:latin typeface="Arial" panose="020B0604020202020204" pitchFamily="34" charset="0"/>
                <a:cs typeface="Arial" panose="020B0604020202020204" pitchFamily="34" charset="0"/>
              </a:rPr>
              <a:t> was Darwin's attempt to provide such a mechanism of inheritance. The idea was that each part of the parent's body emitted tiny particles called </a:t>
            </a:r>
            <a:r>
              <a:rPr lang="en-SG" altLang="zh-CN" b="1" dirty="0">
                <a:latin typeface="Arial" panose="020B0604020202020204" pitchFamily="34" charset="0"/>
                <a:cs typeface="Arial" panose="020B0604020202020204" pitchFamily="34" charset="0"/>
              </a:rPr>
              <a:t>gemmules</a:t>
            </a:r>
            <a:r>
              <a:rPr lang="en-SG" altLang="zh-CN" dirty="0">
                <a:latin typeface="Arial" panose="020B0604020202020204" pitchFamily="34" charset="0"/>
                <a:cs typeface="Arial" panose="020B0604020202020204" pitchFamily="34" charset="0"/>
              </a:rPr>
              <a:t>, which migrated through the body to contribute to that parent's gametes. </a:t>
            </a:r>
            <a:endParaRPr lang="en-US" altLang="zh-CN"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3BAAD6B4-3218-4C4F-BAB3-1091E9A84394}"/>
              </a:ext>
            </a:extLst>
          </p:cNvPr>
          <p:cNvPicPr>
            <a:picLocks noChangeAspect="1"/>
          </p:cNvPicPr>
          <p:nvPr/>
        </p:nvPicPr>
        <p:blipFill>
          <a:blip r:embed="rId2"/>
          <a:stretch>
            <a:fillRect/>
          </a:stretch>
        </p:blipFill>
        <p:spPr>
          <a:xfrm>
            <a:off x="1724025" y="3605195"/>
            <a:ext cx="8743950" cy="2876550"/>
          </a:xfrm>
          <a:prstGeom prst="rect">
            <a:avLst/>
          </a:prstGeom>
        </p:spPr>
      </p:pic>
    </p:spTree>
    <p:extLst>
      <p:ext uri="{BB962C8B-B14F-4D97-AF65-F5344CB8AC3E}">
        <p14:creationId xmlns:p14="http://schemas.microsoft.com/office/powerpoint/2010/main" val="388865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632649-2472-4B6F-BCB6-CCD631F1FAE6}"/>
              </a:ext>
            </a:extLst>
          </p:cNvPr>
          <p:cNvSpPr>
            <a:spLocks noGrp="1"/>
          </p:cNvSpPr>
          <p:nvPr>
            <p:ph type="title"/>
          </p:nvPr>
        </p:nvSpPr>
        <p:spPr>
          <a:xfrm>
            <a:off x="265043" y="50593"/>
            <a:ext cx="11622157" cy="1325562"/>
          </a:xfrm>
        </p:spPr>
        <p:txBody>
          <a:bodyPr/>
          <a:lstStyle/>
          <a:p>
            <a:r>
              <a:rPr lang="en-US" altLang="zh-CN" dirty="0">
                <a:latin typeface="Arial" panose="020B0604020202020204" pitchFamily="34" charset="0"/>
                <a:cs typeface="Arial" panose="020B0604020202020204" pitchFamily="34" charset="0"/>
              </a:rPr>
              <a:t>The rediscovery of Mendelian law and the birth of modern genetics</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6BB9C8AF-F19D-43F7-B68B-C37A37418244}"/>
              </a:ext>
            </a:extLst>
          </p:cNvPr>
          <p:cNvPicPr>
            <a:picLocks noChangeAspect="1"/>
          </p:cNvPicPr>
          <p:nvPr/>
        </p:nvPicPr>
        <p:blipFill>
          <a:blip r:embed="rId2"/>
          <a:stretch>
            <a:fillRect/>
          </a:stretch>
        </p:blipFill>
        <p:spPr>
          <a:xfrm>
            <a:off x="532651" y="3209920"/>
            <a:ext cx="5980305" cy="2744308"/>
          </a:xfrm>
          <a:prstGeom prst="rect">
            <a:avLst/>
          </a:prstGeom>
        </p:spPr>
      </p:pic>
      <p:pic>
        <p:nvPicPr>
          <p:cNvPr id="5" name="图片 4">
            <a:extLst>
              <a:ext uri="{FF2B5EF4-FFF2-40B4-BE49-F238E27FC236}">
                <a16:creationId xmlns:a16="http://schemas.microsoft.com/office/drawing/2014/main" id="{31DA1342-0535-4EF3-BEC4-2D2CEB911A40}"/>
              </a:ext>
            </a:extLst>
          </p:cNvPr>
          <p:cNvPicPr>
            <a:picLocks noChangeAspect="1"/>
          </p:cNvPicPr>
          <p:nvPr/>
        </p:nvPicPr>
        <p:blipFill>
          <a:blip r:embed="rId3"/>
          <a:stretch>
            <a:fillRect/>
          </a:stretch>
        </p:blipFill>
        <p:spPr>
          <a:xfrm>
            <a:off x="8142296" y="2868127"/>
            <a:ext cx="2886075" cy="2171700"/>
          </a:xfrm>
          <a:prstGeom prst="rect">
            <a:avLst/>
          </a:prstGeom>
        </p:spPr>
      </p:pic>
      <p:sp>
        <p:nvSpPr>
          <p:cNvPr id="6" name="文本框 5">
            <a:extLst>
              <a:ext uri="{FF2B5EF4-FFF2-40B4-BE49-F238E27FC236}">
                <a16:creationId xmlns:a16="http://schemas.microsoft.com/office/drawing/2014/main" id="{CF2EEA10-5B26-4AA4-9066-9D52171C6A07}"/>
              </a:ext>
            </a:extLst>
          </p:cNvPr>
          <p:cNvSpPr txBox="1"/>
          <p:nvPr/>
        </p:nvSpPr>
        <p:spPr>
          <a:xfrm>
            <a:off x="396786" y="2228671"/>
            <a:ext cx="6793591" cy="1200329"/>
          </a:xfrm>
          <a:prstGeom prst="rect">
            <a:avLst/>
          </a:prstGeom>
          <a:noFill/>
        </p:spPr>
        <p:txBody>
          <a:bodyPr wrap="none" rtlCol="0">
            <a:spAutoFit/>
          </a:bodyPr>
          <a:lstStyle/>
          <a:p>
            <a:r>
              <a:rPr lang="en-SG" altLang="zh-CN" dirty="0">
                <a:latin typeface="Arial" panose="020B0604020202020204" pitchFamily="34" charset="0"/>
                <a:cs typeface="Arial" panose="020B0604020202020204" pitchFamily="34" charset="0"/>
              </a:rPr>
              <a:t>Hugo DeVries (Netherland), Carl Correns (Germany) and Erich </a:t>
            </a:r>
          </a:p>
          <a:p>
            <a:r>
              <a:rPr lang="en-SG" altLang="zh-CN" dirty="0">
                <a:latin typeface="Arial" panose="020B0604020202020204" pitchFamily="34" charset="0"/>
                <a:cs typeface="Arial" panose="020B0604020202020204" pitchFamily="34" charset="0"/>
              </a:rPr>
              <a:t>von </a:t>
            </a:r>
            <a:r>
              <a:rPr lang="en-SG" altLang="zh-CN" dirty="0" err="1">
                <a:latin typeface="Arial" panose="020B0604020202020204" pitchFamily="34" charset="0"/>
                <a:cs typeface="Arial" panose="020B0604020202020204" pitchFamily="34" charset="0"/>
              </a:rPr>
              <a:t>Tschermak</a:t>
            </a:r>
            <a:r>
              <a:rPr lang="en-SG" altLang="zh-CN" dirty="0">
                <a:latin typeface="Arial" panose="020B0604020202020204" pitchFamily="34" charset="0"/>
                <a:cs typeface="Arial" panose="020B0604020202020204" pitchFamily="34" charset="0"/>
              </a:rPr>
              <a:t> (Austria) – independently rediscovered Mendel’s </a:t>
            </a:r>
          </a:p>
          <a:p>
            <a:r>
              <a:rPr lang="en-SG" altLang="zh-CN" dirty="0">
                <a:latin typeface="Arial" panose="020B0604020202020204" pitchFamily="34" charset="0"/>
                <a:cs typeface="Arial" panose="020B0604020202020204" pitchFamily="34" charset="0"/>
              </a:rPr>
              <a:t>work in the same year. </a:t>
            </a:r>
            <a:endParaRPr lang="en-US" altLang="zh-CN"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1DAD3926-9AB6-45D8-9351-011FDB1E55D2}"/>
              </a:ext>
            </a:extLst>
          </p:cNvPr>
          <p:cNvSpPr txBox="1"/>
          <p:nvPr/>
        </p:nvSpPr>
        <p:spPr>
          <a:xfrm>
            <a:off x="7856624" y="2215418"/>
            <a:ext cx="3672800" cy="646331"/>
          </a:xfrm>
          <a:prstGeom prst="rect">
            <a:avLst/>
          </a:prstGeom>
          <a:noFill/>
        </p:spPr>
        <p:txBody>
          <a:bodyPr wrap="none" rtlCol="0">
            <a:spAutoFit/>
          </a:bodyPr>
          <a:lstStyle/>
          <a:p>
            <a:r>
              <a:rPr lang="en-SG" altLang="zh-CN" dirty="0">
                <a:latin typeface="Arial" panose="020B0604020202020204" pitchFamily="34" charset="0"/>
                <a:cs typeface="Arial" panose="020B0604020202020204" pitchFamily="34" charset="0"/>
              </a:rPr>
              <a:t>1902-1903</a:t>
            </a:r>
          </a:p>
          <a:p>
            <a:r>
              <a:rPr lang="en-SG" altLang="zh-CN" dirty="0">
                <a:latin typeface="Arial" panose="020B0604020202020204" pitchFamily="34" charset="0"/>
                <a:cs typeface="Arial" panose="020B0604020202020204" pitchFamily="34" charset="0"/>
              </a:rPr>
              <a:t>chromosome theory of inheritance</a:t>
            </a:r>
            <a:endParaRPr lang="zh-CN" altLang="en-US"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6CB1E1FB-B2BB-41A5-B78F-7B39166DEB65}"/>
              </a:ext>
            </a:extLst>
          </p:cNvPr>
          <p:cNvSpPr txBox="1"/>
          <p:nvPr/>
        </p:nvSpPr>
        <p:spPr>
          <a:xfrm>
            <a:off x="8042155" y="5039827"/>
            <a:ext cx="3392211" cy="369332"/>
          </a:xfrm>
          <a:prstGeom prst="rect">
            <a:avLst/>
          </a:prstGeom>
          <a:noFill/>
        </p:spPr>
        <p:txBody>
          <a:bodyPr wrap="none" rtlCol="0">
            <a:spAutoFit/>
          </a:bodyPr>
          <a:lstStyle/>
          <a:p>
            <a:r>
              <a:rPr lang="en-US" altLang="zh-CN" dirty="0"/>
              <a:t>Walter Sutton and Theodor </a:t>
            </a:r>
            <a:r>
              <a:rPr lang="en-US" altLang="zh-CN" dirty="0" err="1"/>
              <a:t>Boveri</a:t>
            </a:r>
            <a:endParaRPr lang="zh-CN" altLang="en-US" dirty="0"/>
          </a:p>
        </p:txBody>
      </p:sp>
    </p:spTree>
    <p:extLst>
      <p:ext uri="{BB962C8B-B14F-4D97-AF65-F5344CB8AC3E}">
        <p14:creationId xmlns:p14="http://schemas.microsoft.com/office/powerpoint/2010/main" val="75950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BB34D5-5A68-4D8B-AF0E-D97B32395DF3}"/>
              </a:ext>
            </a:extLst>
          </p:cNvPr>
          <p:cNvSpPr>
            <a:spLocks noGrp="1"/>
          </p:cNvSpPr>
          <p:nvPr>
            <p:ph type="title"/>
          </p:nvPr>
        </p:nvSpPr>
        <p:spPr>
          <a:xfrm>
            <a:off x="845127" y="127220"/>
            <a:ext cx="10515600" cy="1325562"/>
          </a:xfrm>
        </p:spPr>
        <p:txBody>
          <a:bodyPr/>
          <a:lstStyle/>
          <a:p>
            <a:r>
              <a:rPr lang="en-US" altLang="zh-CN" dirty="0">
                <a:latin typeface="Arial" panose="020B0604020202020204" pitchFamily="34" charset="0"/>
                <a:cs typeface="Arial" panose="020B0604020202020204" pitchFamily="34" charset="0"/>
              </a:rPr>
              <a:t>The fundamental conflict between Mendelian Genetics and Biometricians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646314B1-ADE1-4AC3-80B5-297DFBEB5E4F}"/>
              </a:ext>
            </a:extLst>
          </p:cNvPr>
          <p:cNvSpPr>
            <a:spLocks noGrp="1"/>
          </p:cNvSpPr>
          <p:nvPr>
            <p:ph sz="half" idx="1"/>
          </p:nvPr>
        </p:nvSpPr>
        <p:spPr>
          <a:xfrm>
            <a:off x="845127" y="1658286"/>
            <a:ext cx="5181600" cy="4521851"/>
          </a:xfrm>
        </p:spPr>
        <p:txBody>
          <a:bodyPr/>
          <a:lstStyle/>
          <a:p>
            <a:r>
              <a:rPr lang="en-US" altLang="zh-CN" dirty="0">
                <a:solidFill>
                  <a:srgbClr val="00B0F0"/>
                </a:solidFill>
                <a:latin typeface="Arial" panose="020B0604020202020204" pitchFamily="34" charset="0"/>
                <a:cs typeface="Arial" panose="020B0604020202020204" pitchFamily="34" charset="0"/>
              </a:rPr>
              <a:t>Mendelian</a:t>
            </a:r>
          </a:p>
          <a:p>
            <a:pPr marL="0" indent="0">
              <a:buNone/>
            </a:pPr>
            <a:r>
              <a:rPr lang="en-US" altLang="zh-CN" dirty="0">
                <a:latin typeface="Arial" panose="020B0604020202020204" pitchFamily="34" charset="0"/>
                <a:cs typeface="Arial" panose="020B0604020202020204" pitchFamily="34" charset="0"/>
              </a:rPr>
              <a:t>Segregation is discrete</a:t>
            </a:r>
          </a:p>
          <a:p>
            <a:pPr marL="0" indent="0">
              <a:buNone/>
            </a:pPr>
            <a:r>
              <a:rPr lang="en-US" altLang="zh-CN" dirty="0">
                <a:latin typeface="Arial" panose="020B0604020202020204" pitchFamily="34" charset="0"/>
                <a:cs typeface="Arial" panose="020B0604020202020204" pitchFamily="34" charset="0"/>
              </a:rPr>
              <a:t>Traits are binary/discrete</a:t>
            </a:r>
            <a:endParaRPr lang="zh-CN" altLang="en-US" dirty="0">
              <a:latin typeface="Arial" panose="020B0604020202020204" pitchFamily="34" charset="0"/>
              <a:cs typeface="Arial" panose="020B0604020202020204" pitchFamily="34" charset="0"/>
            </a:endParaRPr>
          </a:p>
        </p:txBody>
      </p:sp>
      <p:sp>
        <p:nvSpPr>
          <p:cNvPr id="4" name="内容占位符 3">
            <a:extLst>
              <a:ext uri="{FF2B5EF4-FFF2-40B4-BE49-F238E27FC236}">
                <a16:creationId xmlns:a16="http://schemas.microsoft.com/office/drawing/2014/main" id="{281505A6-176D-45C0-8A72-1779790FC975}"/>
              </a:ext>
            </a:extLst>
          </p:cNvPr>
          <p:cNvSpPr>
            <a:spLocks noGrp="1"/>
          </p:cNvSpPr>
          <p:nvPr>
            <p:ph sz="half" idx="2"/>
          </p:nvPr>
        </p:nvSpPr>
        <p:spPr>
          <a:xfrm>
            <a:off x="6172199" y="1596396"/>
            <a:ext cx="5661991" cy="4583741"/>
          </a:xfrm>
        </p:spPr>
        <p:txBody>
          <a:bodyPr/>
          <a:lstStyle/>
          <a:p>
            <a:r>
              <a:rPr lang="en-US" altLang="zh-CN" dirty="0">
                <a:solidFill>
                  <a:srgbClr val="FF0000"/>
                </a:solidFill>
                <a:latin typeface="Arial" panose="020B0604020202020204" pitchFamily="34" charset="0"/>
                <a:cs typeface="Arial" panose="020B0604020202020204" pitchFamily="34" charset="0"/>
              </a:rPr>
              <a:t>Biometricians</a:t>
            </a:r>
          </a:p>
          <a:p>
            <a:pPr marL="0" indent="0">
              <a:buNone/>
            </a:pPr>
            <a:r>
              <a:rPr lang="en-US" altLang="zh-CN" dirty="0">
                <a:latin typeface="Arial" panose="020B0604020202020204" pitchFamily="34" charset="0"/>
                <a:cs typeface="Arial" panose="020B0604020202020204" pitchFamily="34" charset="0"/>
              </a:rPr>
              <a:t>Traits are continuous</a:t>
            </a:r>
          </a:p>
          <a:p>
            <a:pPr marL="0" indent="0">
              <a:buNone/>
            </a:pPr>
            <a:r>
              <a:rPr lang="en-US" altLang="zh-CN" dirty="0">
                <a:latin typeface="Arial" panose="020B0604020202020204" pitchFamily="34" charset="0"/>
                <a:cs typeface="Arial" panose="020B0604020202020204" pitchFamily="34" charset="0"/>
              </a:rPr>
              <a:t>Inheritances are “blending/averaging” </a:t>
            </a:r>
            <a:endParaRPr lang="zh-CN" altLang="en-US" dirty="0">
              <a:latin typeface="Arial" panose="020B0604020202020204" pitchFamily="34" charset="0"/>
              <a:cs typeface="Arial" panose="020B0604020202020204" pitchFamily="34" charset="0"/>
            </a:endParaRPr>
          </a:p>
        </p:txBody>
      </p:sp>
      <p:pic>
        <p:nvPicPr>
          <p:cNvPr id="6" name="图片 5" descr="图片包含 男士, 照片, 墙壁, 人员&#10;&#10;已生成极高可信度的说明">
            <a:extLst>
              <a:ext uri="{FF2B5EF4-FFF2-40B4-BE49-F238E27FC236}">
                <a16:creationId xmlns:a16="http://schemas.microsoft.com/office/drawing/2014/main" id="{B62B8A6A-6018-4271-A216-CF1695671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24" y="3429000"/>
            <a:ext cx="1789278" cy="2576561"/>
          </a:xfrm>
          <a:prstGeom prst="rect">
            <a:avLst/>
          </a:prstGeom>
        </p:spPr>
      </p:pic>
      <p:pic>
        <p:nvPicPr>
          <p:cNvPr id="8" name="图片 7" descr="图片包含 服装&#10;&#10;已生成高可信度的说明">
            <a:extLst>
              <a:ext uri="{FF2B5EF4-FFF2-40B4-BE49-F238E27FC236}">
                <a16:creationId xmlns:a16="http://schemas.microsoft.com/office/drawing/2014/main" id="{18994A32-0CBB-472E-852A-F74DFC22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296" y="3582702"/>
            <a:ext cx="1757796" cy="2269155"/>
          </a:xfrm>
          <a:prstGeom prst="rect">
            <a:avLst/>
          </a:prstGeom>
        </p:spPr>
      </p:pic>
      <p:sp>
        <p:nvSpPr>
          <p:cNvPr id="9" name="文本框 8">
            <a:extLst>
              <a:ext uri="{FF2B5EF4-FFF2-40B4-BE49-F238E27FC236}">
                <a16:creationId xmlns:a16="http://schemas.microsoft.com/office/drawing/2014/main" id="{AF5516D2-7010-4D3F-93AD-43F7AFBFF9C9}"/>
              </a:ext>
            </a:extLst>
          </p:cNvPr>
          <p:cNvSpPr txBox="1"/>
          <p:nvPr/>
        </p:nvSpPr>
        <p:spPr>
          <a:xfrm>
            <a:off x="8309601" y="5995471"/>
            <a:ext cx="1726306" cy="369332"/>
          </a:xfrm>
          <a:prstGeom prst="rect">
            <a:avLst/>
          </a:prstGeom>
          <a:noFill/>
        </p:spPr>
        <p:txBody>
          <a:bodyPr wrap="none" rtlCol="0">
            <a:spAutoFit/>
          </a:bodyPr>
          <a:lstStyle/>
          <a:p>
            <a:r>
              <a:rPr lang="en-US" altLang="zh-CN" dirty="0"/>
              <a:t>Raphael Weldon</a:t>
            </a:r>
            <a:endParaRPr lang="zh-CN" altLang="en-US" dirty="0"/>
          </a:p>
        </p:txBody>
      </p:sp>
      <p:pic>
        <p:nvPicPr>
          <p:cNvPr id="11" name="图片 10" descr="图片包含 人员, 男士, 墙壁, 就坐&#10;&#10;已生成极高可信度的说明">
            <a:extLst>
              <a:ext uri="{FF2B5EF4-FFF2-40B4-BE49-F238E27FC236}">
                <a16:creationId xmlns:a16="http://schemas.microsoft.com/office/drawing/2014/main" id="{3807685F-72BF-4812-A425-EB441825B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014" y="3582702"/>
            <a:ext cx="1545810" cy="2100896"/>
          </a:xfrm>
          <a:prstGeom prst="rect">
            <a:avLst/>
          </a:prstGeom>
        </p:spPr>
      </p:pic>
      <p:sp>
        <p:nvSpPr>
          <p:cNvPr id="12" name="文本框 11">
            <a:extLst>
              <a:ext uri="{FF2B5EF4-FFF2-40B4-BE49-F238E27FC236}">
                <a16:creationId xmlns:a16="http://schemas.microsoft.com/office/drawing/2014/main" id="{4A8171E0-2970-4459-93F4-DEEB08478087}"/>
              </a:ext>
            </a:extLst>
          </p:cNvPr>
          <p:cNvSpPr txBox="1"/>
          <p:nvPr/>
        </p:nvSpPr>
        <p:spPr>
          <a:xfrm>
            <a:off x="6511318" y="5995471"/>
            <a:ext cx="1519390" cy="646331"/>
          </a:xfrm>
          <a:prstGeom prst="rect">
            <a:avLst/>
          </a:prstGeom>
          <a:noFill/>
        </p:spPr>
        <p:txBody>
          <a:bodyPr wrap="none" rtlCol="0">
            <a:spAutoFit/>
          </a:bodyPr>
          <a:lstStyle/>
          <a:p>
            <a:r>
              <a:rPr lang="en-US" altLang="zh-CN" dirty="0"/>
              <a:t>Francis Galton</a:t>
            </a:r>
          </a:p>
          <a:p>
            <a:pPr algn="ctr"/>
            <a:r>
              <a:rPr lang="en-US" altLang="zh-CN" dirty="0"/>
              <a:t>(founder)</a:t>
            </a:r>
            <a:endParaRPr lang="zh-CN" altLang="en-US" dirty="0"/>
          </a:p>
        </p:txBody>
      </p:sp>
      <p:pic>
        <p:nvPicPr>
          <p:cNvPr id="14" name="图片 13" descr="图片包含 男士, 人员, 西装, 服装&#10;&#10;已生成极高可信度的说明">
            <a:extLst>
              <a:ext uri="{FF2B5EF4-FFF2-40B4-BE49-F238E27FC236}">
                <a16:creationId xmlns:a16="http://schemas.microsoft.com/office/drawing/2014/main" id="{A0C096EC-90E6-41DE-8691-DCC4DFA8D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5715" y="3582702"/>
            <a:ext cx="1604851" cy="2100896"/>
          </a:xfrm>
          <a:prstGeom prst="rect">
            <a:avLst/>
          </a:prstGeom>
        </p:spPr>
      </p:pic>
      <p:sp>
        <p:nvSpPr>
          <p:cNvPr id="15" name="文本框 14">
            <a:extLst>
              <a:ext uri="{FF2B5EF4-FFF2-40B4-BE49-F238E27FC236}">
                <a16:creationId xmlns:a16="http://schemas.microsoft.com/office/drawing/2014/main" id="{EC881A5A-78ED-4021-8F84-69973A35F788}"/>
              </a:ext>
            </a:extLst>
          </p:cNvPr>
          <p:cNvSpPr txBox="1"/>
          <p:nvPr/>
        </p:nvSpPr>
        <p:spPr>
          <a:xfrm>
            <a:off x="10211137" y="5995470"/>
            <a:ext cx="1980863" cy="646331"/>
          </a:xfrm>
          <a:prstGeom prst="rect">
            <a:avLst/>
          </a:prstGeom>
          <a:noFill/>
        </p:spPr>
        <p:txBody>
          <a:bodyPr wrap="none" rtlCol="0">
            <a:spAutoFit/>
          </a:bodyPr>
          <a:lstStyle/>
          <a:p>
            <a:r>
              <a:rPr lang="en-US" altLang="zh-CN" dirty="0"/>
              <a:t>Karl Pearson</a:t>
            </a:r>
          </a:p>
          <a:p>
            <a:r>
              <a:rPr lang="en-US" altLang="zh-CN" dirty="0"/>
              <a:t>(Protege of Galton)</a:t>
            </a:r>
            <a:endParaRPr lang="zh-CN" altLang="en-US" dirty="0"/>
          </a:p>
        </p:txBody>
      </p:sp>
      <p:pic>
        <p:nvPicPr>
          <p:cNvPr id="19" name="图片 18" descr="图片包含 男士, 人员, 建筑物, 户外&#10;&#10;已生成极高可信度的说明">
            <a:extLst>
              <a:ext uri="{FF2B5EF4-FFF2-40B4-BE49-F238E27FC236}">
                <a16:creationId xmlns:a16="http://schemas.microsoft.com/office/drawing/2014/main" id="{02CA53C4-A9B8-4315-975D-10A1487A81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7524" y="3429000"/>
            <a:ext cx="1572577" cy="2269155"/>
          </a:xfrm>
          <a:prstGeom prst="rect">
            <a:avLst/>
          </a:prstGeom>
        </p:spPr>
      </p:pic>
      <p:sp>
        <p:nvSpPr>
          <p:cNvPr id="20" name="文本框 19">
            <a:extLst>
              <a:ext uri="{FF2B5EF4-FFF2-40B4-BE49-F238E27FC236}">
                <a16:creationId xmlns:a16="http://schemas.microsoft.com/office/drawing/2014/main" id="{6526B3C0-31EA-4D75-9290-C75DF844C5B8}"/>
              </a:ext>
            </a:extLst>
          </p:cNvPr>
          <p:cNvSpPr txBox="1"/>
          <p:nvPr/>
        </p:nvSpPr>
        <p:spPr>
          <a:xfrm>
            <a:off x="2733027" y="6233810"/>
            <a:ext cx="1487074" cy="369332"/>
          </a:xfrm>
          <a:prstGeom prst="rect">
            <a:avLst/>
          </a:prstGeom>
          <a:noFill/>
        </p:spPr>
        <p:txBody>
          <a:bodyPr wrap="none" rtlCol="0">
            <a:spAutoFit/>
          </a:bodyPr>
          <a:lstStyle/>
          <a:p>
            <a:r>
              <a:rPr lang="en-US" altLang="zh-CN" dirty="0"/>
              <a:t>Hugo de Vries</a:t>
            </a:r>
            <a:endParaRPr lang="zh-CN" altLang="en-US" dirty="0"/>
          </a:p>
        </p:txBody>
      </p:sp>
      <p:sp>
        <p:nvSpPr>
          <p:cNvPr id="21" name="文本框 20">
            <a:extLst>
              <a:ext uri="{FF2B5EF4-FFF2-40B4-BE49-F238E27FC236}">
                <a16:creationId xmlns:a16="http://schemas.microsoft.com/office/drawing/2014/main" id="{B355C2EB-2E9F-4465-9B6F-C3E8D6CFF863}"/>
              </a:ext>
            </a:extLst>
          </p:cNvPr>
          <p:cNvSpPr txBox="1"/>
          <p:nvPr/>
        </p:nvSpPr>
        <p:spPr>
          <a:xfrm>
            <a:off x="552598" y="6211065"/>
            <a:ext cx="1759008" cy="369332"/>
          </a:xfrm>
          <a:prstGeom prst="rect">
            <a:avLst/>
          </a:prstGeom>
          <a:noFill/>
        </p:spPr>
        <p:txBody>
          <a:bodyPr wrap="none" rtlCol="0">
            <a:spAutoFit/>
          </a:bodyPr>
          <a:lstStyle/>
          <a:p>
            <a:r>
              <a:rPr lang="en-US" altLang="zh-CN" dirty="0"/>
              <a:t>William Bateson </a:t>
            </a:r>
            <a:endParaRPr lang="zh-CN" altLang="en-US" dirty="0"/>
          </a:p>
        </p:txBody>
      </p:sp>
    </p:spTree>
    <p:extLst>
      <p:ext uri="{BB962C8B-B14F-4D97-AF65-F5344CB8AC3E}">
        <p14:creationId xmlns:p14="http://schemas.microsoft.com/office/powerpoint/2010/main" val="391198844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TM02900743[[fn=环保]]</Template>
  <TotalTime>4412</TotalTime>
  <Words>2748</Words>
  <Application>Microsoft Office PowerPoint</Application>
  <PresentationFormat>宽屏</PresentationFormat>
  <Paragraphs>325</Paragraphs>
  <Slides>45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45</vt:i4>
      </vt:variant>
    </vt:vector>
  </HeadingPairs>
  <TitlesOfParts>
    <vt:vector size="56" baseType="lpstr">
      <vt:lpstr>ＭＳ Ｐゴシック</vt:lpstr>
      <vt:lpstr>SimHei</vt:lpstr>
      <vt:lpstr>宋体</vt:lpstr>
      <vt:lpstr>Arial</vt:lpstr>
      <vt:lpstr>Calibri</vt:lpstr>
      <vt:lpstr>Calibri Light</vt:lpstr>
      <vt:lpstr>Cambria Math</vt:lpstr>
      <vt:lpstr>Times New Roman</vt:lpstr>
      <vt:lpstr>Verdana</vt:lpstr>
      <vt:lpstr>Wingdings 2</vt:lpstr>
      <vt:lpstr>HDOfficeLightV0</vt:lpstr>
      <vt:lpstr>Population Genetics in a nutshell</vt:lpstr>
      <vt:lpstr>PowerPoint 演示文稿</vt:lpstr>
      <vt:lpstr>Topics covered in this lecture</vt:lpstr>
      <vt:lpstr>General philosophy</vt:lpstr>
      <vt:lpstr>I) Historical context for the origin of Population Genetics</vt:lpstr>
      <vt:lpstr>Darwin and the evolutionary theory</vt:lpstr>
      <vt:lpstr>Darwin’s perspective on inheritance</vt:lpstr>
      <vt:lpstr>The rediscovery of Mendelian law and the birth of modern genetics</vt:lpstr>
      <vt:lpstr>The fundamental conflict between Mendelian Genetics and Biometricians</vt:lpstr>
      <vt:lpstr>Origin of Population Genetics</vt:lpstr>
      <vt:lpstr>Further reading</vt:lpstr>
      <vt:lpstr>II) Key concepts in Population Genetics </vt:lpstr>
      <vt:lpstr>The scope of Population Genetics</vt:lpstr>
      <vt:lpstr>2.1 Hardy Weinberg Equilibrium </vt:lpstr>
      <vt:lpstr>Hardy Weinberg equilibrium</vt:lpstr>
      <vt:lpstr>A few concepts</vt:lpstr>
      <vt:lpstr>Exercise in class I</vt:lpstr>
      <vt:lpstr>Mathematical form of HWE</vt:lpstr>
      <vt:lpstr>Assumptions underlying HWE</vt:lpstr>
      <vt:lpstr>Another interpretation of HWE</vt:lpstr>
      <vt:lpstr>Testing HWE and goodness of fit test</vt:lpstr>
      <vt:lpstr>Exercise in class</vt:lpstr>
      <vt:lpstr>Testing for Hardy Weinberg Equilibrium</vt:lpstr>
      <vt:lpstr>Remind ourselves: HWE</vt:lpstr>
      <vt:lpstr>Example</vt:lpstr>
      <vt:lpstr>Example continued</vt:lpstr>
      <vt:lpstr>Side note</vt:lpstr>
      <vt:lpstr>Key points</vt:lpstr>
      <vt:lpstr>2.2 Natural selection and deterministic theory</vt:lpstr>
      <vt:lpstr>A few concepts</vt:lpstr>
      <vt:lpstr>Deterministic theory  (viability selection)</vt:lpstr>
      <vt:lpstr>Exercise in class 2</vt:lpstr>
      <vt:lpstr>Example given in class</vt:lpstr>
      <vt:lpstr>A computer exercise</vt:lpstr>
      <vt:lpstr>Observations from the deterministic theory</vt:lpstr>
      <vt:lpstr>Key concepts</vt:lpstr>
      <vt:lpstr>2.3 Finite populations, Wright-Fisher Model, Genetic drift, effective population size</vt:lpstr>
      <vt:lpstr>R.A Fisher and Sewall Wright</vt:lpstr>
      <vt:lpstr>Wright’s view on small populations</vt:lpstr>
      <vt:lpstr>How populations evolve: The Wright-Fisher model</vt:lpstr>
      <vt:lpstr>A simple exercise</vt:lpstr>
      <vt:lpstr>Predictions and properties of  the Wright-Fisher model </vt:lpstr>
      <vt:lpstr>A few properties of the Wright-Fisher Model</vt:lpstr>
      <vt:lpstr>Effective population size and the Wright Fisher model </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Genetics in a nutshell</dc:title>
  <dc:creator>weiwei</dc:creator>
  <cp:lastModifiedBy>weiwei</cp:lastModifiedBy>
  <cp:revision>308</cp:revision>
  <dcterms:created xsi:type="dcterms:W3CDTF">2017-12-16T15:53:44Z</dcterms:created>
  <dcterms:modified xsi:type="dcterms:W3CDTF">2018-10-29T15:17:34Z</dcterms:modified>
</cp:coreProperties>
</file>